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61" r:id="rId3"/>
    <p:sldId id="256" r:id="rId4"/>
    <p:sldId id="258" r:id="rId5"/>
    <p:sldId id="259" r:id="rId6"/>
    <p:sldId id="267" r:id="rId7"/>
    <p:sldId id="262" r:id="rId8"/>
    <p:sldId id="264" r:id="rId9"/>
    <p:sldId id="265" r:id="rId10"/>
    <p:sldId id="274"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99684-26D2-4C08-B23A-B60AF24AFE01}" type="datetimeFigureOut">
              <a:rPr lang="en-US" smtClean="0"/>
              <a:pPr/>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ACFA2-342E-4BE0-9686-3CFE262BD18D}" type="slidenum">
              <a:rPr lang="en-US" smtClean="0"/>
              <a:pPr/>
              <a:t>‹#›</a:t>
            </a:fld>
            <a:endParaRPr lang="en-US"/>
          </a:p>
        </p:txBody>
      </p:sp>
    </p:spTree>
    <p:extLst>
      <p:ext uri="{BB962C8B-B14F-4D97-AF65-F5344CB8AC3E}">
        <p14:creationId xmlns:p14="http://schemas.microsoft.com/office/powerpoint/2010/main" val="11434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i="1" dirty="0" smtClean="0">
                <a:solidFill>
                  <a:srgbClr val="0000CC"/>
                </a:solidFill>
              </a:rPr>
              <a:t>From a letter by Tertullian, an Early Church Father, to his wife, ca. 202 AD</a:t>
            </a:r>
            <a:r>
              <a:rPr lang="en-US" altLang="en-US" sz="1200" dirty="0" smtClean="0">
                <a:solidFill>
                  <a:srgbClr val="0000CC"/>
                </a:solidFill>
              </a:rPr>
              <a:t> </a:t>
            </a:r>
            <a:endParaRPr lang="en-US" dirty="0"/>
          </a:p>
        </p:txBody>
      </p:sp>
      <p:sp>
        <p:nvSpPr>
          <p:cNvPr id="4" name="Slide Number Placeholder 3"/>
          <p:cNvSpPr>
            <a:spLocks noGrp="1"/>
          </p:cNvSpPr>
          <p:nvPr>
            <p:ph type="sldNum" sz="quarter" idx="10"/>
          </p:nvPr>
        </p:nvSpPr>
        <p:spPr/>
        <p:txBody>
          <a:bodyPr/>
          <a:lstStyle/>
          <a:p>
            <a:fld id="{F68ACFA2-342E-4BE0-9686-3CFE262BD18D}" type="slidenum">
              <a:rPr lang="en-US" smtClean="0"/>
              <a:pPr/>
              <a:t>8</a:t>
            </a:fld>
            <a:endParaRPr lang="en-US"/>
          </a:p>
        </p:txBody>
      </p:sp>
    </p:spTree>
    <p:extLst>
      <p:ext uri="{BB962C8B-B14F-4D97-AF65-F5344CB8AC3E}">
        <p14:creationId xmlns:p14="http://schemas.microsoft.com/office/powerpoint/2010/main" val="219669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8ACFA2-342E-4BE0-9686-3CFE262BD1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FD08F-AA43-4AF3-A81E-2AF46B2B3FC5}"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3983014100"/>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FD08F-AA43-4AF3-A81E-2AF46B2B3FC5}"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383137172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FD08F-AA43-4AF3-A81E-2AF46B2B3FC5}"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290721037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FD08F-AA43-4AF3-A81E-2AF46B2B3FC5}"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40321593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FD08F-AA43-4AF3-A81E-2AF46B2B3FC5}"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242601506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FD08F-AA43-4AF3-A81E-2AF46B2B3FC5}"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137585760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FD08F-AA43-4AF3-A81E-2AF46B2B3FC5}"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221229395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FD08F-AA43-4AF3-A81E-2AF46B2B3FC5}"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18486157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FD08F-AA43-4AF3-A81E-2AF46B2B3FC5}"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412498188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FD08F-AA43-4AF3-A81E-2AF46B2B3FC5}"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801017848"/>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FD08F-AA43-4AF3-A81E-2AF46B2B3FC5}"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4B503-3E82-4631-9660-34BB7609E1FA}" type="slidenum">
              <a:rPr lang="en-US" smtClean="0"/>
              <a:pPr/>
              <a:t>‹#›</a:t>
            </a:fld>
            <a:endParaRPr lang="en-US"/>
          </a:p>
        </p:txBody>
      </p:sp>
    </p:spTree>
    <p:extLst>
      <p:ext uri="{BB962C8B-B14F-4D97-AF65-F5344CB8AC3E}">
        <p14:creationId xmlns:p14="http://schemas.microsoft.com/office/powerpoint/2010/main" val="66132073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FD08F-AA43-4AF3-A81E-2AF46B2B3FC5}" type="datetimeFigureOut">
              <a:rPr lang="en-US" smtClean="0"/>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4B503-3E82-4631-9660-34BB7609E1FA}" type="slidenum">
              <a:rPr lang="en-US" smtClean="0"/>
              <a:pPr/>
              <a:t>‹#›</a:t>
            </a:fld>
            <a:endParaRPr lang="en-US"/>
          </a:p>
        </p:txBody>
      </p:sp>
    </p:spTree>
    <p:extLst>
      <p:ext uri="{BB962C8B-B14F-4D97-AF65-F5344CB8AC3E}">
        <p14:creationId xmlns:p14="http://schemas.microsoft.com/office/powerpoint/2010/main" val="3791478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b="1" dirty="0" smtClean="0">
                <a:solidFill>
                  <a:srgbClr val="C00000"/>
                </a:solidFill>
                <a:latin typeface="Cambria" panose="02040503050406030204" pitchFamily="18" charset="0"/>
              </a:rPr>
              <a:t>Joshua 24:15</a:t>
            </a:r>
            <a:endParaRPr lang="en-US" b="1" dirty="0">
              <a:solidFill>
                <a:srgbClr val="C00000"/>
              </a:solidFill>
              <a:latin typeface="Cambria" panose="02040503050406030204" pitchFamily="18" charset="0"/>
            </a:endParaRPr>
          </a:p>
        </p:txBody>
      </p:sp>
      <p:sp>
        <p:nvSpPr>
          <p:cNvPr id="6" name="Content Placeholder 5"/>
          <p:cNvSpPr>
            <a:spLocks noGrp="1"/>
          </p:cNvSpPr>
          <p:nvPr>
            <p:ph idx="1"/>
          </p:nvPr>
        </p:nvSpPr>
        <p:spPr/>
        <p:txBody>
          <a:bodyPr>
            <a:noAutofit/>
          </a:bodyPr>
          <a:lstStyle/>
          <a:p>
            <a:r>
              <a:rPr lang="en-US" sz="3600" b="1" dirty="0" smtClean="0"/>
              <a:t>“And if it seems evil to you to serve the LORD, choose for yourselves this day whom you will serve, whether the gods which your fathers served that were on the other side of the River, or the gods of the Amorites, in whose land you dwell. </a:t>
            </a:r>
            <a:r>
              <a:rPr lang="en-US" sz="4000" b="1" dirty="0" smtClean="0">
                <a:solidFill>
                  <a:srgbClr val="C00000"/>
                </a:solidFill>
              </a:rPr>
              <a:t>But as for me and my house, we will serve the LORD</a:t>
            </a:r>
            <a:r>
              <a:rPr lang="en-US" sz="3600" b="1" dirty="0" smtClean="0"/>
              <a:t>.”</a:t>
            </a:r>
            <a:endParaRPr lang="en-US" sz="3600" b="1" dirty="0"/>
          </a:p>
        </p:txBody>
      </p:sp>
    </p:spTree>
    <p:extLst>
      <p:ext uri="{BB962C8B-B14F-4D97-AF65-F5344CB8AC3E}">
        <p14:creationId xmlns:p14="http://schemas.microsoft.com/office/powerpoint/2010/main" val="21320957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ics of godly famil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0284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b="1" dirty="0" smtClean="0">
                <a:solidFill>
                  <a:srgbClr val="C00000"/>
                </a:solidFill>
                <a:latin typeface="Cambria" panose="02040503050406030204" pitchFamily="18" charset="0"/>
              </a:rPr>
              <a:t>Nehemiah 2:17-18</a:t>
            </a:r>
            <a:endParaRPr lang="en-US" b="1" dirty="0">
              <a:solidFill>
                <a:srgbClr val="C00000"/>
              </a:solidFill>
              <a:latin typeface="Cambria" panose="02040503050406030204" pitchFamily="18" charset="0"/>
            </a:endParaRPr>
          </a:p>
        </p:txBody>
      </p:sp>
      <p:sp>
        <p:nvSpPr>
          <p:cNvPr id="6" name="Content Placeholder 5"/>
          <p:cNvSpPr>
            <a:spLocks noGrp="1"/>
          </p:cNvSpPr>
          <p:nvPr>
            <p:ph idx="1"/>
          </p:nvPr>
        </p:nvSpPr>
        <p:spPr/>
        <p:txBody>
          <a:bodyPr>
            <a:noAutofit/>
          </a:bodyPr>
          <a:lstStyle/>
          <a:p>
            <a:r>
              <a:rPr lang="en-US" sz="3000" b="1" dirty="0" smtClean="0">
                <a:solidFill>
                  <a:srgbClr val="C00000"/>
                </a:solidFill>
              </a:rPr>
              <a:t>17</a:t>
            </a:r>
            <a:r>
              <a:rPr lang="en-US" sz="3000" b="1" dirty="0" smtClean="0"/>
              <a:t> Then I said to them, “You see the distress that we are in, how Jerusalem lies waste, and its gates are burned with fire. Come and let us build the wall of Jerusalem, that we may no longer be a reproach.”</a:t>
            </a:r>
          </a:p>
          <a:p>
            <a:endParaRPr lang="en-US" sz="1050" b="1" dirty="0" smtClean="0"/>
          </a:p>
          <a:p>
            <a:r>
              <a:rPr lang="en-US" sz="3000" b="1" dirty="0" smtClean="0">
                <a:solidFill>
                  <a:srgbClr val="C00000"/>
                </a:solidFill>
              </a:rPr>
              <a:t>18</a:t>
            </a:r>
            <a:r>
              <a:rPr lang="en-US" sz="3000" b="1" dirty="0" smtClean="0"/>
              <a:t> And I told them of the hand of my God which had been good upon me, and also of the king's words that he had spoken to me. So they said, “</a:t>
            </a:r>
            <a:r>
              <a:rPr lang="en-US" sz="3000" b="1" dirty="0" smtClean="0">
                <a:solidFill>
                  <a:srgbClr val="C00000"/>
                </a:solidFill>
              </a:rPr>
              <a:t>Let us rise up and build.</a:t>
            </a:r>
            <a:r>
              <a:rPr lang="en-US" sz="3000" b="1" dirty="0" smtClean="0"/>
              <a:t>” Then they set their hands to this good work.</a:t>
            </a:r>
          </a:p>
          <a:p>
            <a:endParaRPr lang="en-US" dirty="0"/>
          </a:p>
        </p:txBody>
      </p:sp>
    </p:spTree>
    <p:extLst>
      <p:ext uri="{BB962C8B-B14F-4D97-AF65-F5344CB8AC3E}">
        <p14:creationId xmlns:p14="http://schemas.microsoft.com/office/powerpoint/2010/main" val="34856674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s of godly famil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67568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ics of godly families"/>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692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b="1" dirty="0" smtClean="0">
                <a:solidFill>
                  <a:srgbClr val="C00000"/>
                </a:solidFill>
                <a:latin typeface="Cambria" panose="02040503050406030204" pitchFamily="18" charset="0"/>
              </a:rPr>
              <a:t>Building Godly Families</a:t>
            </a:r>
            <a:endParaRPr lang="en-US" b="1" dirty="0">
              <a:solidFill>
                <a:srgbClr val="C00000"/>
              </a:solidFill>
              <a:latin typeface="Cambria" panose="02040503050406030204" pitchFamily="18" charset="0"/>
            </a:endParaRPr>
          </a:p>
        </p:txBody>
      </p:sp>
      <p:sp>
        <p:nvSpPr>
          <p:cNvPr id="4" name="Content Placeholder 3"/>
          <p:cNvSpPr>
            <a:spLocks noGrp="1"/>
          </p:cNvSpPr>
          <p:nvPr>
            <p:ph idx="1"/>
          </p:nvPr>
        </p:nvSpPr>
        <p:spPr/>
        <p:txBody>
          <a:bodyPr/>
          <a:lstStyle/>
          <a:p>
            <a:r>
              <a:rPr lang="en-US" b="1" dirty="0" smtClean="0"/>
              <a:t>“Unless the LORD builds the house, they labor in vain who build it” (Psalm 127:1).</a:t>
            </a:r>
          </a:p>
          <a:p>
            <a:pPr lvl="1"/>
            <a:endParaRPr lang="en-US" sz="1000" b="1" dirty="0" smtClean="0"/>
          </a:p>
          <a:p>
            <a:pPr lvl="1"/>
            <a:r>
              <a:rPr lang="en-US" sz="3000" b="1" dirty="0" smtClean="0"/>
              <a:t>From the very beginning, God built the home (Genesis 2:18-24; Matt. 19:3-6).</a:t>
            </a:r>
          </a:p>
          <a:p>
            <a:pPr lvl="2"/>
            <a:endParaRPr lang="en-US" sz="1000" b="1" dirty="0" smtClean="0"/>
          </a:p>
          <a:p>
            <a:pPr lvl="2"/>
            <a:r>
              <a:rPr lang="en-US" sz="3000" b="1" dirty="0" smtClean="0"/>
              <a:t>Marriage is to be permanent (Matt. 19:6).</a:t>
            </a:r>
          </a:p>
          <a:p>
            <a:pPr lvl="3"/>
            <a:endParaRPr lang="en-US" sz="800" b="1" dirty="0" smtClean="0"/>
          </a:p>
          <a:p>
            <a:pPr lvl="2"/>
            <a:r>
              <a:rPr lang="en-US" sz="3000" b="1" dirty="0" smtClean="0"/>
              <a:t>God hates divorce (Malachi 2:16).</a:t>
            </a:r>
          </a:p>
          <a:p>
            <a:pPr lvl="3"/>
            <a:endParaRPr lang="en-US" sz="800" b="1" dirty="0" smtClean="0"/>
          </a:p>
          <a:p>
            <a:pPr lvl="2"/>
            <a:r>
              <a:rPr lang="en-US" sz="3000" b="1" dirty="0" smtClean="0"/>
              <a:t>Only one cause for divorce (Matt. 19:9).</a:t>
            </a:r>
            <a:endParaRPr lang="en-US" dirty="0"/>
          </a:p>
        </p:txBody>
      </p:sp>
    </p:spTree>
    <p:extLst>
      <p:ext uri="{BB962C8B-B14F-4D97-AF65-F5344CB8AC3E}">
        <p14:creationId xmlns:p14="http://schemas.microsoft.com/office/powerpoint/2010/main" val="32287642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000"/>
                                        <p:tgtEl>
                                          <p:spTgt spid="4">
                                            <p:txEl>
                                              <p:pRg st="8" end="8"/>
                                            </p:txEl>
                                          </p:spTgt>
                                        </p:tgtEl>
                                      </p:cBhvr>
                                    </p:animEffect>
                                    <p:anim calcmode="lin" valueType="num">
                                      <p:cBhvr>
                                        <p:cTn id="3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b="1" dirty="0" smtClean="0">
                <a:solidFill>
                  <a:srgbClr val="C00000"/>
                </a:solidFill>
                <a:latin typeface="Cambria" panose="02040503050406030204" pitchFamily="18" charset="0"/>
              </a:rPr>
              <a:t>Building Godly Families</a:t>
            </a:r>
            <a:endParaRPr lang="en-US" b="1" dirty="0">
              <a:solidFill>
                <a:srgbClr val="C00000"/>
              </a:solidFill>
              <a:latin typeface="Cambria" panose="02040503050406030204" pitchFamily="18" charset="0"/>
            </a:endParaRPr>
          </a:p>
        </p:txBody>
      </p:sp>
      <p:sp>
        <p:nvSpPr>
          <p:cNvPr id="5" name="Content Placeholder 4"/>
          <p:cNvSpPr>
            <a:spLocks noGrp="1"/>
          </p:cNvSpPr>
          <p:nvPr>
            <p:ph idx="1"/>
          </p:nvPr>
        </p:nvSpPr>
        <p:spPr>
          <a:xfrm>
            <a:off x="457200" y="1600200"/>
            <a:ext cx="8305800" cy="4525963"/>
          </a:xfrm>
        </p:spPr>
        <p:txBody>
          <a:bodyPr>
            <a:noAutofit/>
          </a:bodyPr>
          <a:lstStyle/>
          <a:p>
            <a:r>
              <a:rPr lang="en-US" b="1" dirty="0" smtClean="0"/>
              <a:t>We need to rise up and build godly marriages!</a:t>
            </a:r>
          </a:p>
          <a:p>
            <a:endParaRPr lang="en-US" sz="800" b="1" dirty="0" smtClean="0"/>
          </a:p>
          <a:p>
            <a:pPr lvl="1"/>
            <a:r>
              <a:rPr lang="en-US" sz="3200" b="1" dirty="0" smtClean="0">
                <a:solidFill>
                  <a:srgbClr val="C00000"/>
                </a:solidFill>
              </a:rPr>
              <a:t>Husbands</a:t>
            </a:r>
          </a:p>
          <a:p>
            <a:pPr lvl="1"/>
            <a:endParaRPr lang="en-US" sz="600" b="1" dirty="0" smtClean="0">
              <a:solidFill>
                <a:srgbClr val="C00000"/>
              </a:solidFill>
            </a:endParaRPr>
          </a:p>
          <a:p>
            <a:pPr lvl="2"/>
            <a:r>
              <a:rPr lang="en-US" sz="2800" b="1" dirty="0" smtClean="0"/>
              <a:t>The head of the wife (Eph. 5:23).</a:t>
            </a:r>
          </a:p>
          <a:p>
            <a:pPr lvl="2"/>
            <a:endParaRPr lang="en-US" sz="400" b="1" dirty="0" smtClean="0"/>
          </a:p>
          <a:p>
            <a:pPr lvl="2"/>
            <a:r>
              <a:rPr lang="en-US" sz="2800" b="1" dirty="0" smtClean="0"/>
              <a:t>His love must be sacrificial (Eph. 5:25).</a:t>
            </a:r>
          </a:p>
          <a:p>
            <a:pPr lvl="2"/>
            <a:endParaRPr lang="en-US" sz="400" b="1" dirty="0" smtClean="0"/>
          </a:p>
          <a:p>
            <a:pPr lvl="2"/>
            <a:r>
              <a:rPr lang="en-US" sz="2800" b="1" dirty="0" smtClean="0"/>
              <a:t>His love must be purifying (Eph. 5:26-27).</a:t>
            </a:r>
          </a:p>
          <a:p>
            <a:pPr lvl="2"/>
            <a:endParaRPr lang="en-US" sz="400" b="1" dirty="0" smtClean="0"/>
          </a:p>
          <a:p>
            <a:pPr lvl="2"/>
            <a:r>
              <a:rPr lang="en-US" sz="2800" b="1" dirty="0" smtClean="0"/>
              <a:t>His love must be caring (Eph. 5:28-30).</a:t>
            </a:r>
          </a:p>
          <a:p>
            <a:pPr lvl="2"/>
            <a:endParaRPr lang="en-US" sz="400" b="1" dirty="0" smtClean="0"/>
          </a:p>
          <a:p>
            <a:pPr lvl="2"/>
            <a:r>
              <a:rPr lang="en-US" sz="2800" b="1" dirty="0" smtClean="0"/>
              <a:t>His love must be unbreakable (Eph. 5:31).</a:t>
            </a:r>
          </a:p>
          <a:p>
            <a:pPr lvl="2"/>
            <a:endParaRPr lang="en-US" sz="400" b="1" dirty="0" smtClean="0"/>
          </a:p>
          <a:p>
            <a:pPr lvl="2"/>
            <a:r>
              <a:rPr lang="en-US" sz="2800" b="1" smtClean="0"/>
              <a:t>His love gives </a:t>
            </a:r>
            <a:r>
              <a:rPr lang="en-US" sz="2800" b="1" dirty="0" smtClean="0"/>
              <a:t>honor to his wife (1 Pet. 3:7).</a:t>
            </a:r>
            <a:endParaRPr lang="en-US" sz="3200" b="1" dirty="0"/>
          </a:p>
        </p:txBody>
      </p:sp>
    </p:spTree>
    <p:extLst>
      <p:ext uri="{BB962C8B-B14F-4D97-AF65-F5344CB8AC3E}">
        <p14:creationId xmlns:p14="http://schemas.microsoft.com/office/powerpoint/2010/main" val="2236097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circle(in)">
                                      <p:cBhvr>
                                        <p:cTn id="14" dur="20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000"/>
                                        <p:tgtEl>
                                          <p:spTgt spid="5">
                                            <p:txEl>
                                              <p:pRg st="6" end="6"/>
                                            </p:txEl>
                                          </p:spTgt>
                                        </p:tgtEl>
                                      </p:cBhvr>
                                    </p:animEffect>
                                    <p:anim calcmode="lin" valueType="num">
                                      <p:cBhvr>
                                        <p:cTn id="2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1000"/>
                                        <p:tgtEl>
                                          <p:spTgt spid="5">
                                            <p:txEl>
                                              <p:pRg st="8" end="8"/>
                                            </p:txEl>
                                          </p:spTgt>
                                        </p:tgtEl>
                                      </p:cBhvr>
                                    </p:animEffect>
                                    <p:anim calcmode="lin" valueType="num">
                                      <p:cBhvr>
                                        <p:cTn id="3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1000"/>
                                        <p:tgtEl>
                                          <p:spTgt spid="5">
                                            <p:txEl>
                                              <p:pRg st="10" end="10"/>
                                            </p:txEl>
                                          </p:spTgt>
                                        </p:tgtEl>
                                      </p:cBhvr>
                                    </p:animEffect>
                                    <p:anim calcmode="lin" valueType="num">
                                      <p:cBhvr>
                                        <p:cTn id="4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1000"/>
                                        <p:tgtEl>
                                          <p:spTgt spid="5">
                                            <p:txEl>
                                              <p:pRg st="12" end="12"/>
                                            </p:txEl>
                                          </p:spTgt>
                                        </p:tgtEl>
                                      </p:cBhvr>
                                    </p:animEffect>
                                    <p:anim calcmode="lin" valueType="num">
                                      <p:cBhvr>
                                        <p:cTn id="48"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fade">
                                      <p:cBhvr>
                                        <p:cTn id="54" dur="1000"/>
                                        <p:tgtEl>
                                          <p:spTgt spid="5">
                                            <p:txEl>
                                              <p:pRg st="14" end="14"/>
                                            </p:txEl>
                                          </p:spTgt>
                                        </p:tgtEl>
                                      </p:cBhvr>
                                    </p:animEffect>
                                    <p:anim calcmode="lin" valueType="num">
                                      <p:cBhvr>
                                        <p:cTn id="55"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b="1" dirty="0" smtClean="0">
                <a:solidFill>
                  <a:srgbClr val="C00000"/>
                </a:solidFill>
                <a:latin typeface="Cambria" panose="02040503050406030204" pitchFamily="18" charset="0"/>
              </a:rPr>
              <a:t>Building Godly Families</a:t>
            </a:r>
            <a:endParaRPr lang="en-US" b="1" dirty="0">
              <a:solidFill>
                <a:srgbClr val="C00000"/>
              </a:solidFill>
              <a:latin typeface="Cambria" panose="02040503050406030204" pitchFamily="18" charset="0"/>
            </a:endParaRPr>
          </a:p>
        </p:txBody>
      </p:sp>
      <p:sp>
        <p:nvSpPr>
          <p:cNvPr id="6" name="Content Placeholder 5"/>
          <p:cNvSpPr>
            <a:spLocks noGrp="1"/>
          </p:cNvSpPr>
          <p:nvPr>
            <p:ph idx="1"/>
          </p:nvPr>
        </p:nvSpPr>
        <p:spPr>
          <a:xfrm>
            <a:off x="457200" y="1600200"/>
            <a:ext cx="8305800" cy="4525963"/>
          </a:xfrm>
        </p:spPr>
        <p:txBody>
          <a:bodyPr>
            <a:noAutofit/>
          </a:bodyPr>
          <a:lstStyle/>
          <a:p>
            <a:r>
              <a:rPr lang="en-US" b="1" dirty="0" smtClean="0"/>
              <a:t>We need to rise up and build godly marriages!</a:t>
            </a:r>
          </a:p>
          <a:p>
            <a:endParaRPr lang="en-US" sz="400" b="1" dirty="0" smtClean="0"/>
          </a:p>
          <a:p>
            <a:pPr lvl="1"/>
            <a:r>
              <a:rPr lang="en-US" sz="3200" b="1" dirty="0" smtClean="0">
                <a:solidFill>
                  <a:srgbClr val="C00000"/>
                </a:solidFill>
              </a:rPr>
              <a:t>Wives</a:t>
            </a:r>
          </a:p>
          <a:p>
            <a:pPr lvl="1"/>
            <a:endParaRPr lang="en-US" sz="200" b="1" dirty="0" smtClean="0">
              <a:solidFill>
                <a:srgbClr val="C00000"/>
              </a:solidFill>
            </a:endParaRPr>
          </a:p>
          <a:p>
            <a:pPr lvl="2"/>
            <a:r>
              <a:rPr lang="en-US" sz="2800" b="1" dirty="0" smtClean="0"/>
              <a:t>Wives are to serve as a help meet to their husbands (Gen. 2:18, 21-23).</a:t>
            </a:r>
          </a:p>
          <a:p>
            <a:pPr lvl="2"/>
            <a:r>
              <a:rPr lang="en-US" sz="2800" b="1" dirty="0" smtClean="0"/>
              <a:t>Wives are to be subject to the leadership of their husbands (Eph. 5:21-24; Col. 3:18).</a:t>
            </a:r>
          </a:p>
          <a:p>
            <a:pPr lvl="3"/>
            <a:r>
              <a:rPr lang="en-US" sz="2600" b="1" dirty="0" smtClean="0"/>
              <a:t>Fear of God (Prov. 31:30); gentle and quiet spirit (1 Pet. 3:4); holy, trust in God (1 Pet. 3:5).</a:t>
            </a:r>
          </a:p>
          <a:p>
            <a:pPr lvl="2"/>
            <a:r>
              <a:rPr lang="en-US" sz="2800" b="1" dirty="0" smtClean="0"/>
              <a:t>Wives are to love their husbands (Tit. 2:4-5).</a:t>
            </a:r>
          </a:p>
          <a:p>
            <a:pPr lvl="2"/>
            <a:r>
              <a:rPr lang="en-US" sz="2800" b="1" dirty="0" smtClean="0"/>
              <a:t>Be keepers at home (1 Tim. 5:14; Tit. 2:4-5).</a:t>
            </a:r>
            <a:endParaRPr lang="en-US" b="1" dirty="0"/>
          </a:p>
        </p:txBody>
      </p:sp>
    </p:spTree>
    <p:extLst>
      <p:ext uri="{BB962C8B-B14F-4D97-AF65-F5344CB8AC3E}">
        <p14:creationId xmlns:p14="http://schemas.microsoft.com/office/powerpoint/2010/main" val="18298272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1000"/>
                                        <p:tgtEl>
                                          <p:spTgt spid="6">
                                            <p:txEl>
                                              <p:pRg st="7" end="7"/>
                                            </p:txEl>
                                          </p:spTgt>
                                        </p:tgtEl>
                                      </p:cBhvr>
                                    </p:animEffect>
                                    <p:anim calcmode="lin" valueType="num">
                                      <p:cBhvr>
                                        <p:cTn id="2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1000"/>
                                        <p:tgtEl>
                                          <p:spTgt spid="6">
                                            <p:txEl>
                                              <p:pRg st="8" end="8"/>
                                            </p:txEl>
                                          </p:spTgt>
                                        </p:tgtEl>
                                      </p:cBhvr>
                                    </p:animEffect>
                                    <p:anim calcmode="lin" valueType="num">
                                      <p:cBhvr>
                                        <p:cTn id="3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b="1" dirty="0" smtClean="0">
                <a:solidFill>
                  <a:srgbClr val="C00000"/>
                </a:solidFill>
                <a:latin typeface="Cambria" panose="02040503050406030204" pitchFamily="18" charset="0"/>
              </a:rPr>
              <a:t>Building Godly Families</a:t>
            </a:r>
            <a:endParaRPr lang="en-US" b="1" dirty="0">
              <a:solidFill>
                <a:srgbClr val="C00000"/>
              </a:solidFill>
              <a:latin typeface="Cambria" panose="02040503050406030204" pitchFamily="18" charset="0"/>
            </a:endParaRPr>
          </a:p>
        </p:txBody>
      </p:sp>
      <p:sp>
        <p:nvSpPr>
          <p:cNvPr id="6" name="Content Placeholder 5"/>
          <p:cNvSpPr>
            <a:spLocks noGrp="1"/>
          </p:cNvSpPr>
          <p:nvPr>
            <p:ph idx="1"/>
          </p:nvPr>
        </p:nvSpPr>
        <p:spPr>
          <a:xfrm>
            <a:off x="457200" y="1600200"/>
            <a:ext cx="8305800" cy="4525963"/>
          </a:xfrm>
        </p:spPr>
        <p:txBody>
          <a:bodyPr>
            <a:noAutofit/>
          </a:bodyPr>
          <a:lstStyle/>
          <a:p>
            <a:r>
              <a:rPr lang="en-US" b="1" dirty="0" smtClean="0">
                <a:solidFill>
                  <a:srgbClr val="C00000"/>
                </a:solidFill>
              </a:rPr>
              <a:t>We need to rise up and build godly marriages!</a:t>
            </a:r>
          </a:p>
          <a:p>
            <a:endParaRPr lang="en-US" sz="1000" b="1" dirty="0" smtClean="0"/>
          </a:p>
          <a:p>
            <a:pPr lvl="1"/>
            <a:r>
              <a:rPr lang="en-US" sz="3200" b="1" dirty="0" smtClean="0"/>
              <a:t>An atmosphere of love (1 Cor. 13:4-7).</a:t>
            </a:r>
          </a:p>
          <a:p>
            <a:pPr lvl="1"/>
            <a:endParaRPr lang="en-US" sz="600" b="1" dirty="0" smtClean="0"/>
          </a:p>
          <a:p>
            <a:pPr lvl="1"/>
            <a:r>
              <a:rPr lang="en-US" sz="3200" b="1" dirty="0" smtClean="0"/>
              <a:t>Communicate regularly and effectively.</a:t>
            </a:r>
          </a:p>
          <a:p>
            <a:pPr lvl="1"/>
            <a:endParaRPr lang="en-US" sz="600" b="1" dirty="0" smtClean="0"/>
          </a:p>
          <a:p>
            <a:pPr lvl="1"/>
            <a:r>
              <a:rPr lang="en-US" sz="3200" b="1" dirty="0" smtClean="0"/>
              <a:t>Spend time with one another.</a:t>
            </a:r>
          </a:p>
          <a:p>
            <a:pPr lvl="1"/>
            <a:endParaRPr lang="en-US" sz="600" b="1" dirty="0" smtClean="0"/>
          </a:p>
          <a:p>
            <a:pPr lvl="1"/>
            <a:r>
              <a:rPr lang="en-US" sz="3200" b="1" dirty="0" smtClean="0"/>
              <a:t>Render due affection to spouse (1 Cor. 7:3).</a:t>
            </a:r>
          </a:p>
          <a:p>
            <a:pPr lvl="1"/>
            <a:endParaRPr lang="en-US" sz="600" b="1" dirty="0" smtClean="0"/>
          </a:p>
          <a:p>
            <a:pPr lvl="1"/>
            <a:r>
              <a:rPr lang="en-US" sz="3200" b="1" dirty="0" smtClean="0"/>
              <a:t>Study together and pray together.</a:t>
            </a:r>
          </a:p>
          <a:p>
            <a:pPr lvl="1"/>
            <a:endParaRPr lang="en-US" sz="600" b="1" smtClean="0"/>
          </a:p>
          <a:p>
            <a:pPr lvl="1"/>
            <a:r>
              <a:rPr lang="en-US" sz="3200" b="1" dirty="0" smtClean="0"/>
              <a:t>Total commitment to Lord and our spouse.</a:t>
            </a:r>
            <a:endParaRPr lang="en-US" sz="3200" b="1" dirty="0"/>
          </a:p>
        </p:txBody>
      </p:sp>
    </p:spTree>
    <p:extLst>
      <p:ext uri="{BB962C8B-B14F-4D97-AF65-F5344CB8AC3E}">
        <p14:creationId xmlns:p14="http://schemas.microsoft.com/office/powerpoint/2010/main" val="22799766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1000"/>
                                        <p:tgtEl>
                                          <p:spTgt spid="6">
                                            <p:txEl>
                                              <p:pRg st="10" end="10"/>
                                            </p:txEl>
                                          </p:spTgt>
                                        </p:tgtEl>
                                      </p:cBhvr>
                                    </p:animEffect>
                                    <p:anim calcmode="lin" valueType="num">
                                      <p:cBhvr>
                                        <p:cTn id="3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fade">
                                      <p:cBhvr>
                                        <p:cTn id="42" dur="1000"/>
                                        <p:tgtEl>
                                          <p:spTgt spid="6">
                                            <p:txEl>
                                              <p:pRg st="12" end="12"/>
                                            </p:txEl>
                                          </p:spTgt>
                                        </p:tgtEl>
                                      </p:cBhvr>
                                    </p:animEffect>
                                    <p:anim calcmode="lin" valueType="num">
                                      <p:cBhvr>
                                        <p:cTn id="43"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b="1" dirty="0" smtClean="0">
                <a:solidFill>
                  <a:srgbClr val="C00000"/>
                </a:solidFill>
                <a:latin typeface="Cambria" panose="02040503050406030204" pitchFamily="18" charset="0"/>
              </a:rPr>
              <a:t>Tertullian’s Letter to his Wife</a:t>
            </a:r>
            <a:endParaRPr lang="en-US" b="1" dirty="0">
              <a:solidFill>
                <a:srgbClr val="C00000"/>
              </a:solidFill>
              <a:latin typeface="Cambria" panose="02040503050406030204" pitchFamily="18" charset="0"/>
            </a:endParaRPr>
          </a:p>
        </p:txBody>
      </p:sp>
      <p:sp>
        <p:nvSpPr>
          <p:cNvPr id="6" name="Content Placeholder 5"/>
          <p:cNvSpPr>
            <a:spLocks noGrp="1"/>
          </p:cNvSpPr>
          <p:nvPr>
            <p:ph idx="1"/>
          </p:nvPr>
        </p:nvSpPr>
        <p:spPr>
          <a:xfrm>
            <a:off x="457200" y="1524000"/>
            <a:ext cx="8229600" cy="4525963"/>
          </a:xfrm>
        </p:spPr>
        <p:txBody>
          <a:bodyPr>
            <a:noAutofit/>
          </a:bodyPr>
          <a:lstStyle/>
          <a:p>
            <a:r>
              <a:rPr lang="en-US" altLang="en-US" b="1" dirty="0" smtClean="0">
                <a:latin typeface="Calibri" pitchFamily="34" charset="0"/>
              </a:rPr>
              <a:t>Beautiful is the marriage of Christians. Two who are one in hope, one in desire, one in the way of life they follow, one in the religion they practice. They are both servants of the same Master. Nothing divides them, either in flesh or in spirit. They are two in one flesh, and where there is one flesh there is also one spirit. They pray together, they worship together, instructing one another, strengthening one another. </a:t>
            </a:r>
            <a:endParaRPr lang="en-US" dirty="0"/>
          </a:p>
        </p:txBody>
      </p:sp>
      <p:pic>
        <p:nvPicPr>
          <p:cNvPr id="7" name="Picture 5" descr="Christian Marriage, Catholic Wed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7125" y="5343525"/>
            <a:ext cx="1666875" cy="151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078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57200" y="457200"/>
            <a:ext cx="8229600" cy="4525963"/>
          </a:xfrm>
        </p:spPr>
        <p:txBody>
          <a:bodyPr>
            <a:noAutofit/>
          </a:bodyPr>
          <a:lstStyle/>
          <a:p>
            <a:r>
              <a:rPr lang="en-US" altLang="en-US" b="1" dirty="0" smtClean="0">
                <a:latin typeface="Calibri" pitchFamily="34" charset="0"/>
              </a:rPr>
              <a:t>Side by side they visit God’s church. Side by side they face difficulties and persecution, share their consolations. They have no secrets from one another. They never bring sorrow to each other’s hearts. Unembarrassed, they visit the sick and assist the needy. They give alms without anxiety. Psalms and hymns they sing. Hearing and seeing this, Christ rejoices. To such as these He gives His peace. Where there are two together, there also He is present; and   where He is, there evil is not.</a:t>
            </a:r>
          </a:p>
          <a:p>
            <a:endParaRPr lang="en-US" sz="3600" dirty="0"/>
          </a:p>
        </p:txBody>
      </p:sp>
      <p:pic>
        <p:nvPicPr>
          <p:cNvPr id="7" name="Picture 5" descr="Christian Marriage, Catholic Wed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7125" y="5343525"/>
            <a:ext cx="1666875" cy="151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09305"/>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TotalTime>
  <Words>706</Words>
  <Application>Microsoft Office PowerPoint</Application>
  <PresentationFormat>On-screen Show (4:3)</PresentationFormat>
  <Paragraphs>71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Nehemiah 2:17-18</vt:lpstr>
      <vt:lpstr>PowerPoint Presentation</vt:lpstr>
      <vt:lpstr>Building Godly Families</vt:lpstr>
      <vt:lpstr>Building Godly Families</vt:lpstr>
      <vt:lpstr>Building Godly Families</vt:lpstr>
      <vt:lpstr>Building Godly Families</vt:lpstr>
      <vt:lpstr>Tertullian’s Letter to his Wife</vt:lpstr>
      <vt:lpstr>PowerPoint Presentation</vt:lpstr>
      <vt:lpstr>Joshua 24:15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Flowers</dc:creator>
  <cp:lastModifiedBy>Jesse Flowers</cp:lastModifiedBy>
  <cp:revision>20</cp:revision>
  <dcterms:created xsi:type="dcterms:W3CDTF">2017-03-14T14:35:11Z</dcterms:created>
  <dcterms:modified xsi:type="dcterms:W3CDTF">2017-05-30T20:21:55Z</dcterms:modified>
</cp:coreProperties>
</file>