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64"/>
  </p:handoutMasterIdLst>
  <p:sldIdLst>
    <p:sldId id="369" r:id="rId2"/>
    <p:sldId id="341" r:id="rId3"/>
    <p:sldId id="368" r:id="rId4"/>
    <p:sldId id="327" r:id="rId5"/>
    <p:sldId id="316" r:id="rId6"/>
    <p:sldId id="370" r:id="rId7"/>
    <p:sldId id="371" r:id="rId8"/>
    <p:sldId id="372" r:id="rId9"/>
    <p:sldId id="373" r:id="rId10"/>
    <p:sldId id="374" r:id="rId11"/>
    <p:sldId id="333" r:id="rId12"/>
    <p:sldId id="375" r:id="rId13"/>
    <p:sldId id="376" r:id="rId14"/>
    <p:sldId id="334" r:id="rId15"/>
    <p:sldId id="377" r:id="rId16"/>
    <p:sldId id="378" r:id="rId17"/>
    <p:sldId id="379" r:id="rId18"/>
    <p:sldId id="380" r:id="rId19"/>
    <p:sldId id="381" r:id="rId20"/>
    <p:sldId id="328" r:id="rId21"/>
    <p:sldId id="382" r:id="rId22"/>
    <p:sldId id="383" r:id="rId23"/>
    <p:sldId id="384" r:id="rId24"/>
    <p:sldId id="335" r:id="rId25"/>
    <p:sldId id="385" r:id="rId26"/>
    <p:sldId id="386" r:id="rId27"/>
    <p:sldId id="387" r:id="rId28"/>
    <p:sldId id="388" r:id="rId29"/>
    <p:sldId id="329" r:id="rId30"/>
    <p:sldId id="389" r:id="rId31"/>
    <p:sldId id="390" r:id="rId32"/>
    <p:sldId id="391" r:id="rId33"/>
    <p:sldId id="392" r:id="rId34"/>
    <p:sldId id="393" r:id="rId35"/>
    <p:sldId id="394" r:id="rId36"/>
    <p:sldId id="395" r:id="rId37"/>
    <p:sldId id="330" r:id="rId38"/>
    <p:sldId id="396" r:id="rId39"/>
    <p:sldId id="397" r:id="rId40"/>
    <p:sldId id="398" r:id="rId41"/>
    <p:sldId id="399" r:id="rId42"/>
    <p:sldId id="400" r:id="rId43"/>
    <p:sldId id="331" r:id="rId44"/>
    <p:sldId id="401" r:id="rId45"/>
    <p:sldId id="402" r:id="rId46"/>
    <p:sldId id="403" r:id="rId47"/>
    <p:sldId id="404" r:id="rId48"/>
    <p:sldId id="405" r:id="rId49"/>
    <p:sldId id="406" r:id="rId50"/>
    <p:sldId id="336" r:id="rId51"/>
    <p:sldId id="407" r:id="rId52"/>
    <p:sldId id="408" r:id="rId53"/>
    <p:sldId id="409" r:id="rId54"/>
    <p:sldId id="410" r:id="rId55"/>
    <p:sldId id="332" r:id="rId56"/>
    <p:sldId id="411" r:id="rId57"/>
    <p:sldId id="412" r:id="rId58"/>
    <p:sldId id="413" r:id="rId59"/>
    <p:sldId id="414" r:id="rId60"/>
    <p:sldId id="415" r:id="rId61"/>
    <p:sldId id="416" r:id="rId62"/>
    <p:sldId id="417" r:id="rId63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7"/>
  </p:normalViewPr>
  <p:slideViewPr>
    <p:cSldViewPr>
      <p:cViewPr varScale="1">
        <p:scale>
          <a:sx n="88" d="100"/>
          <a:sy n="88" d="100"/>
        </p:scale>
        <p:origin x="175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85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AEA72DA-A66E-5E4A-A2D0-A5CEDD114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BC281F85-806C-3A49-9714-87702F14DE3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8D8D7855-FF6C-8444-B560-12FCDC5EA50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1B90EEFF-B7F1-9B42-8834-3CA190A2543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C9E8FF-2753-8249-BA51-715A2F2F9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6B9124E-25A3-C844-B65D-66B003790A3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535BF853-D3D6-3544-BA20-AE9BF9962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B1C9DDAE-E45F-5346-9E7C-61B9FD60E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/>
            </a:p>
          </p:txBody>
        </p:sp>
        <p:pic>
          <p:nvPicPr>
            <p:cNvPr id="7" name="Picture 5">
              <a:extLst>
                <a:ext uri="{FF2B5EF4-FFF2-40B4-BE49-F238E27FC236}">
                  <a16:creationId xmlns:a16="http://schemas.microsoft.com/office/drawing/2014/main" id="{4627223A-02B9-6844-803D-45FBBDAEE0AD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83" name="Rectangle 11">
            <a:extLst>
              <a:ext uri="{FF2B5EF4-FFF2-40B4-BE49-F238E27FC236}">
                <a16:creationId xmlns:a16="http://schemas.microsoft.com/office/drawing/2014/main" id="{7AEB77C5-8107-1348-ABFE-069650395E44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B84DEB60-E887-674F-AF96-E90B251FA8BC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4C9A76E4-42FE-BC42-B2E8-AC0550C2D53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828800" y="64008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50C94176-EEE0-AB4A-B0E0-445205E4CF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962400" y="64008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15">
            <a:extLst>
              <a:ext uri="{FF2B5EF4-FFF2-40B4-BE49-F238E27FC236}">
                <a16:creationId xmlns:a16="http://schemas.microsoft.com/office/drawing/2014/main" id="{EFB0FE3A-E07B-0246-86CF-A67930A38E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63CB974-64B5-8240-A868-C580D87041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668556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E09D3-D42B-814C-B906-B166924AE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B65062-905C-DE41-A8EB-76ACBE32F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9325027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C87266-EBFB-EF45-9BC0-70F0F11F6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DE3811-6FE0-874A-ABA0-AE3759676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5677630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E059-1C79-694F-B025-EB162183A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431BD-8C1B-6B47-9791-5A8999935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837886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E8C41-F936-FB44-B135-E78C5019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EB215-E98E-E649-BC46-2131B7718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6971850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61A4F-5F60-424B-A1E6-B970B70E6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85103-8592-DA41-8A50-ACA5181249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25940-9DF3-DA42-B6DE-48DD80EAD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791868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7BF2D-F835-3543-A116-5A362F487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281A2-A03B-3D47-A388-5BC65D1BF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3ED31-7A07-074B-8890-760CB3F9F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BFB200-A75C-FB4A-92E4-CA2F3F17F5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22A5DA-CF01-A04D-9D9F-705E1F0081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6621376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44635-5FA8-2D43-856D-FCE4BB759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4914129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2165249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21D65-DB2B-A947-9560-87453A606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889EE-2276-E941-A911-A9946CE6B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C90924-EFD7-434F-92DA-8BCDFE9A6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2633822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15524-DA03-434B-AA75-D5CBDD4E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742B21-BB6E-3748-871C-C667E14B1F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43C143-3B11-C64C-9070-8D80257EC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519536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1C98E05A-FEA4-D442-9D60-3627B029B06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1029" name="Rectangle 3">
              <a:extLst>
                <a:ext uri="{FF2B5EF4-FFF2-40B4-BE49-F238E27FC236}">
                  <a16:creationId xmlns:a16="http://schemas.microsoft.com/office/drawing/2014/main" id="{D615418B-0D33-3143-A4C4-EFD979214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/>
            </a:p>
          </p:txBody>
        </p:sp>
        <p:sp>
          <p:nvSpPr>
            <p:cNvPr id="1030" name="Rectangle 4">
              <a:extLst>
                <a:ext uri="{FF2B5EF4-FFF2-40B4-BE49-F238E27FC236}">
                  <a16:creationId xmlns:a16="http://schemas.microsoft.com/office/drawing/2014/main" id="{71C58EAC-AA0D-D446-B5EC-4D0D4FF99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/>
            </a:p>
          </p:txBody>
        </p:sp>
        <p:pic>
          <p:nvPicPr>
            <p:cNvPr id="1031" name="Picture 5">
              <a:extLst>
                <a:ext uri="{FF2B5EF4-FFF2-40B4-BE49-F238E27FC236}">
                  <a16:creationId xmlns:a16="http://schemas.microsoft.com/office/drawing/2014/main" id="{50868E65-42D1-A048-92E3-9723D6863F73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059" name="Rectangle 11">
            <a:extLst>
              <a:ext uri="{FF2B5EF4-FFF2-40B4-BE49-F238E27FC236}">
                <a16:creationId xmlns:a16="http://schemas.microsoft.com/office/drawing/2014/main" id="{6F335D67-AD6D-E342-8E54-88FB36AEE9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3544D5F8-BFC1-8343-BE4A-8AA773C21D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lbertus Medium" panose="020E06020303040203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lbertus Medium" panose="020E06020303040203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lbertus Medium" panose="020E06020303040203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lbertus Medium" panose="020E06020303040203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lbertus Medium" panose="020E06020303040203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lbertus Medium" panose="020E06020303040203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lbertus Medium" panose="020E06020303040203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lbertus Medium" panose="020E06020303040203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2" charset="2"/>
        <a:buChar char="¨"/>
        <a:defRPr sz="4000" b="1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36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6482CE4-29F5-8143-9479-5E5C47CE53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05000" y="1676400"/>
            <a:ext cx="7239000" cy="21161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6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Matthew 24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4723A06-0FF2-4148-B96E-B49D054372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11350" y="3792538"/>
            <a:ext cx="7232650" cy="1236662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sz="4400" b="0" dirty="0">
                <a:solidFill>
                  <a:schemeClr val="tx2"/>
                </a:solidFill>
                <a:latin typeface="Papyrus" panose="020B0602040200020303" pitchFamily="34" charset="77"/>
              </a:rPr>
              <a:t>Unlocking the difficult text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4BA5C7F4-A5FC-AF40-B09D-591139D1D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3:7-10 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BD30588A-1DCE-4547-919A-19D9EC9A7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They were a “brood of vipers”</a:t>
            </a:r>
          </a:p>
          <a:p>
            <a:pPr lvl="1" eaLnBrk="1" hangingPunct="1">
              <a:defRPr/>
            </a:pPr>
            <a:r>
              <a:rPr lang="en-US" altLang="en-US" sz="3200" dirty="0"/>
              <a:t>Metaphor for their </a:t>
            </a:r>
            <a:r>
              <a:rPr lang="en-US" altLang="en-US" sz="3200" i="1" u="sng" dirty="0"/>
              <a:t>likeness</a:t>
            </a:r>
            <a:r>
              <a:rPr lang="en-US" altLang="en-US" sz="3200" dirty="0"/>
              <a:t> to vipers</a:t>
            </a:r>
          </a:p>
          <a:p>
            <a:pPr lvl="2" eaLnBrk="1" hangingPunct="1">
              <a:defRPr/>
            </a:pPr>
            <a:r>
              <a:rPr lang="en-US" altLang="en-US" sz="2800" dirty="0"/>
              <a:t>full of guile, malice, cunning and venom</a:t>
            </a:r>
          </a:p>
          <a:p>
            <a:pPr lvl="1" eaLnBrk="1" hangingPunct="1">
              <a:defRPr/>
            </a:pPr>
            <a:r>
              <a:rPr lang="en-US" altLang="en-US" sz="3200" dirty="0"/>
              <a:t>The serpent is an emblem of the devil</a:t>
            </a:r>
          </a:p>
          <a:p>
            <a:pPr lvl="2" eaLnBrk="1" hangingPunct="1">
              <a:defRPr/>
            </a:pPr>
            <a:r>
              <a:rPr lang="en-US" altLang="en-US" sz="2800" dirty="0"/>
              <a:t>(Gen.3:1) (Rev.12:9,14,15)</a:t>
            </a:r>
          </a:p>
          <a:p>
            <a:pPr lvl="1" eaLnBrk="1" hangingPunct="1">
              <a:defRPr/>
            </a:pPr>
            <a:r>
              <a:rPr lang="en-US" altLang="en-US" sz="3200" dirty="0"/>
              <a:t>Jesus repeated John’s words</a:t>
            </a:r>
          </a:p>
          <a:p>
            <a:pPr lvl="2" eaLnBrk="1" hangingPunct="1">
              <a:defRPr/>
            </a:pPr>
            <a:r>
              <a:rPr lang="en-US" altLang="en-US" sz="2800" dirty="0"/>
              <a:t>(Matt.12:34 ; 23:33)</a:t>
            </a:r>
          </a:p>
          <a:p>
            <a:pPr lvl="1" eaLnBrk="1" hangingPunct="1">
              <a:defRPr/>
            </a:pPr>
            <a:r>
              <a:rPr lang="en-US" altLang="en-US" sz="3200" dirty="0"/>
              <a:t>Jesus interpreted John’s words </a:t>
            </a:r>
            <a:r>
              <a:rPr lang="en-US" altLang="en-US" sz="3200" dirty="0">
                <a:solidFill>
                  <a:schemeClr val="tx1"/>
                </a:solidFill>
              </a:rPr>
              <a:t>(Jn.8:39-44)</a:t>
            </a:r>
          </a:p>
          <a:p>
            <a:pPr lvl="2" eaLnBrk="1" hangingPunct="1">
              <a:defRPr/>
            </a:pPr>
            <a:r>
              <a:rPr lang="en-US" altLang="en-US" sz="2800" dirty="0"/>
              <a:t>“Children of the devil”</a:t>
            </a:r>
          </a:p>
        </p:txBody>
      </p:sp>
    </p:spTree>
    <p:extLst>
      <p:ext uri="{BB962C8B-B14F-4D97-AF65-F5344CB8AC3E}">
        <p14:creationId xmlns:p14="http://schemas.microsoft.com/office/powerpoint/2010/main" val="23058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uiExpand="1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F882CC5C-3B18-BB42-BEF5-63C6FF5046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3:7-10 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1970A7E2-BE9B-0E4D-869E-BA66B10965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Do not rely upon fleshly descent from Abraham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uiExpand="1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F882CC5C-3B18-BB42-BEF5-63C6FF5046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3:7-10 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1970A7E2-BE9B-0E4D-869E-BA66B10965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Do not rely upon fleshly descent from Abraham</a:t>
            </a:r>
          </a:p>
          <a:p>
            <a:pPr lvl="1" eaLnBrk="1" hangingPunct="1">
              <a:defRPr/>
            </a:pPr>
            <a:r>
              <a:rPr lang="en-US" altLang="en-US" sz="3200" dirty="0"/>
              <a:t>Fleshly birth gives no man any privilege in the kingdom of God</a:t>
            </a:r>
          </a:p>
          <a:p>
            <a:pPr lvl="2" eaLnBrk="1" hangingPunct="1">
              <a:defRPr/>
            </a:pPr>
            <a:r>
              <a:rPr lang="en-US" altLang="en-US" sz="2800" dirty="0"/>
              <a:t>All are born outside of it - all must be born again into it by faith in Jesus Christ (Jn.1:10-13 ; 3:3-5)</a:t>
            </a:r>
          </a:p>
        </p:txBody>
      </p:sp>
    </p:spTree>
    <p:extLst>
      <p:ext uri="{BB962C8B-B14F-4D97-AF65-F5344CB8AC3E}">
        <p14:creationId xmlns:p14="http://schemas.microsoft.com/office/powerpoint/2010/main" val="204103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uiExpand="1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F882CC5C-3B18-BB42-BEF5-63C6FF5046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3:7-10 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1970A7E2-BE9B-0E4D-869E-BA66B10965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Do not rely upon fleshly descent from Abraham</a:t>
            </a:r>
          </a:p>
          <a:p>
            <a:pPr lvl="1" eaLnBrk="1" hangingPunct="1">
              <a:defRPr/>
            </a:pPr>
            <a:r>
              <a:rPr lang="en-US" altLang="en-US" sz="3200" dirty="0"/>
              <a:t>Fleshly birth gives no man any privilege in the kingdom of God</a:t>
            </a:r>
          </a:p>
          <a:p>
            <a:pPr lvl="2" eaLnBrk="1" hangingPunct="1">
              <a:defRPr/>
            </a:pPr>
            <a:r>
              <a:rPr lang="en-US" altLang="en-US" sz="2800" dirty="0"/>
              <a:t>All are born outside of it - all must be born again into it by faith in Jesus Christ (Jn.1:10-13 ; 3:3-5)</a:t>
            </a:r>
          </a:p>
          <a:p>
            <a:pPr lvl="1" eaLnBrk="1" hangingPunct="1">
              <a:defRPr/>
            </a:pPr>
            <a:r>
              <a:rPr lang="en-US" altLang="en-US" sz="3200" dirty="0"/>
              <a:t>In order to be saved, they must become children of Abraham by faith - not by blood</a:t>
            </a:r>
          </a:p>
          <a:p>
            <a:pPr lvl="2" eaLnBrk="1" hangingPunct="1">
              <a:defRPr/>
            </a:pPr>
            <a:r>
              <a:rPr lang="en-US" altLang="en-US" sz="2800" dirty="0"/>
              <a:t>(Rom.4:12-16) (Gal.3:7-29 ; 5:4-6 ; 6:15-16)</a:t>
            </a:r>
          </a:p>
        </p:txBody>
      </p:sp>
    </p:spTree>
    <p:extLst>
      <p:ext uri="{BB962C8B-B14F-4D97-AF65-F5344CB8AC3E}">
        <p14:creationId xmlns:p14="http://schemas.microsoft.com/office/powerpoint/2010/main" val="297595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uiExpand="1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4B7F28F7-3177-1747-A9E9-7CB471A337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3:7-10 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0FBE4E52-9161-2747-A77B-72DAA230C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The axe is laid to the root of the trees!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uiExpand="1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4B7F28F7-3177-1747-A9E9-7CB471A337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3:7-10 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0FBE4E52-9161-2747-A77B-72DAA230C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The axe is laid to the root of the trees!</a:t>
            </a:r>
          </a:p>
          <a:p>
            <a:pPr lvl="1" eaLnBrk="1" hangingPunct="1">
              <a:defRPr/>
            </a:pPr>
            <a:r>
              <a:rPr lang="en-US" altLang="en-US" sz="2800" dirty="0"/>
              <a:t>The threatened cutting down = the end of probation for them if they do not repent</a:t>
            </a:r>
          </a:p>
        </p:txBody>
      </p:sp>
    </p:spTree>
    <p:extLst>
      <p:ext uri="{BB962C8B-B14F-4D97-AF65-F5344CB8AC3E}">
        <p14:creationId xmlns:p14="http://schemas.microsoft.com/office/powerpoint/2010/main" val="417255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uiExpand="1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4B7F28F7-3177-1747-A9E9-7CB471A337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3:7-10 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0FBE4E52-9161-2747-A77B-72DAA230C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The axe is laid to the root of the trees!</a:t>
            </a:r>
          </a:p>
          <a:p>
            <a:pPr lvl="1" eaLnBrk="1" hangingPunct="1">
              <a:defRPr/>
            </a:pPr>
            <a:r>
              <a:rPr lang="en-US" altLang="en-US" sz="2800" dirty="0"/>
              <a:t>The threatened cutting down = the end of probation for them if they do not repent</a:t>
            </a:r>
          </a:p>
          <a:p>
            <a:pPr lvl="1" eaLnBrk="1" hangingPunct="1">
              <a:defRPr/>
            </a:pPr>
            <a:r>
              <a:rPr lang="en-US" altLang="en-US" sz="2800" dirty="0"/>
              <a:t>The rest of Matthew reveals that they refused to repent</a:t>
            </a:r>
          </a:p>
        </p:txBody>
      </p:sp>
    </p:spTree>
    <p:extLst>
      <p:ext uri="{BB962C8B-B14F-4D97-AF65-F5344CB8AC3E}">
        <p14:creationId xmlns:p14="http://schemas.microsoft.com/office/powerpoint/2010/main" val="381078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uiExpand="1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4B7F28F7-3177-1747-A9E9-7CB471A337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3:7-10 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0FBE4E52-9161-2747-A77B-72DAA230C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The axe is laid to the root of the trees!</a:t>
            </a:r>
          </a:p>
          <a:p>
            <a:pPr lvl="1" eaLnBrk="1" hangingPunct="1">
              <a:defRPr/>
            </a:pPr>
            <a:r>
              <a:rPr lang="en-US" altLang="en-US" sz="2800" dirty="0"/>
              <a:t>The threatened cutting down = the end of probation for them if they do not repent</a:t>
            </a:r>
          </a:p>
          <a:p>
            <a:pPr lvl="1" eaLnBrk="1" hangingPunct="1">
              <a:defRPr/>
            </a:pPr>
            <a:r>
              <a:rPr lang="en-US" altLang="en-US" sz="2800" dirty="0"/>
              <a:t>The rest of Matthew reveals that they refused to repent</a:t>
            </a:r>
          </a:p>
          <a:p>
            <a:pPr eaLnBrk="1" hangingPunct="1">
              <a:defRPr/>
            </a:pPr>
            <a:r>
              <a:rPr lang="en-US" altLang="en-US" sz="3200" dirty="0"/>
              <a:t>No accident that in Matthew 23:33 Jesus uses John’s greeting</a:t>
            </a:r>
          </a:p>
          <a:p>
            <a:pPr lvl="1" eaLnBrk="1" hangingPunct="1">
              <a:defRPr/>
            </a:pPr>
            <a:r>
              <a:rPr lang="en-US" altLang="en-US" sz="2800" dirty="0"/>
              <a:t>Linking His warning with that of John the Baptist</a:t>
            </a:r>
          </a:p>
        </p:txBody>
      </p:sp>
    </p:spTree>
    <p:extLst>
      <p:ext uri="{BB962C8B-B14F-4D97-AF65-F5344CB8AC3E}">
        <p14:creationId xmlns:p14="http://schemas.microsoft.com/office/powerpoint/2010/main" val="328094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uiExpand="1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4B7F28F7-3177-1747-A9E9-7CB471A337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3:7-10 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0FBE4E52-9161-2747-A77B-72DAA230C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The axe is laid to the root of the trees!</a:t>
            </a:r>
          </a:p>
          <a:p>
            <a:pPr lvl="1" eaLnBrk="1" hangingPunct="1">
              <a:defRPr/>
            </a:pPr>
            <a:r>
              <a:rPr lang="en-US" altLang="en-US" sz="2800" dirty="0"/>
              <a:t>The threatened cutting down = the end of probation for them if they do not repent</a:t>
            </a:r>
          </a:p>
          <a:p>
            <a:pPr lvl="1" eaLnBrk="1" hangingPunct="1">
              <a:defRPr/>
            </a:pPr>
            <a:r>
              <a:rPr lang="en-US" altLang="en-US" sz="2800" dirty="0"/>
              <a:t>The rest of Matthew reveals that they refused to repent</a:t>
            </a:r>
          </a:p>
          <a:p>
            <a:pPr eaLnBrk="1" hangingPunct="1">
              <a:defRPr/>
            </a:pPr>
            <a:r>
              <a:rPr lang="en-US" altLang="en-US" sz="3200" dirty="0"/>
              <a:t>No accident that in Matthew 23:33 Jesus uses John’s greeting</a:t>
            </a:r>
          </a:p>
          <a:p>
            <a:pPr lvl="1" eaLnBrk="1" hangingPunct="1">
              <a:defRPr/>
            </a:pPr>
            <a:r>
              <a:rPr lang="en-US" altLang="en-US" sz="2800" dirty="0"/>
              <a:t>Linking His warning with that of John the Baptist</a:t>
            </a:r>
          </a:p>
          <a:p>
            <a:pPr lvl="1" eaLnBrk="1" hangingPunct="1">
              <a:defRPr/>
            </a:pPr>
            <a:r>
              <a:rPr lang="en-US" altLang="en-US" sz="2800" dirty="0"/>
              <a:t>The Jews did not repent</a:t>
            </a:r>
          </a:p>
        </p:txBody>
      </p:sp>
    </p:spTree>
    <p:extLst>
      <p:ext uri="{BB962C8B-B14F-4D97-AF65-F5344CB8AC3E}">
        <p14:creationId xmlns:p14="http://schemas.microsoft.com/office/powerpoint/2010/main" val="310834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uiExpand="1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4B7F28F7-3177-1747-A9E9-7CB471A337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3:7-10 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0FBE4E52-9161-2747-A77B-72DAA230C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The axe is laid to the root of the trees!</a:t>
            </a:r>
          </a:p>
          <a:p>
            <a:pPr lvl="1" eaLnBrk="1" hangingPunct="1">
              <a:defRPr/>
            </a:pPr>
            <a:r>
              <a:rPr lang="en-US" altLang="en-US" sz="2800" dirty="0"/>
              <a:t>The threatened cutting down = the end of probation for them if they do not repent</a:t>
            </a:r>
          </a:p>
          <a:p>
            <a:pPr lvl="1" eaLnBrk="1" hangingPunct="1">
              <a:defRPr/>
            </a:pPr>
            <a:r>
              <a:rPr lang="en-US" altLang="en-US" sz="2800" dirty="0"/>
              <a:t>The rest of Matthew reveals that they refused to repent</a:t>
            </a:r>
          </a:p>
          <a:p>
            <a:pPr eaLnBrk="1" hangingPunct="1">
              <a:defRPr/>
            </a:pPr>
            <a:r>
              <a:rPr lang="en-US" altLang="en-US" sz="3200" dirty="0"/>
              <a:t>No accident that in Matthew 23:33 Jesus uses John’s greeting</a:t>
            </a:r>
          </a:p>
          <a:p>
            <a:pPr lvl="1" eaLnBrk="1" hangingPunct="1">
              <a:defRPr/>
            </a:pPr>
            <a:r>
              <a:rPr lang="en-US" altLang="en-US" sz="2800" dirty="0"/>
              <a:t>Linking His warning with that of John the Baptist</a:t>
            </a:r>
          </a:p>
          <a:p>
            <a:pPr lvl="1" eaLnBrk="1" hangingPunct="1">
              <a:defRPr/>
            </a:pPr>
            <a:r>
              <a:rPr lang="en-US" altLang="en-US" sz="2800" dirty="0"/>
              <a:t>The Jews did not repent</a:t>
            </a:r>
          </a:p>
          <a:p>
            <a:pPr lvl="1" eaLnBrk="1" hangingPunct="1">
              <a:defRPr/>
            </a:pPr>
            <a:r>
              <a:rPr lang="en-US" altLang="en-US" sz="2800" dirty="0"/>
              <a:t>Matt. 24 states how and when the axe would fall</a:t>
            </a:r>
          </a:p>
        </p:txBody>
      </p:sp>
    </p:spTree>
    <p:extLst>
      <p:ext uri="{BB962C8B-B14F-4D97-AF65-F5344CB8AC3E}">
        <p14:creationId xmlns:p14="http://schemas.microsoft.com/office/powerpoint/2010/main" val="216780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uiExpand="1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6FAF7-980A-8843-BFAF-C984A33451B4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sz="6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Matthew 24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CB9672-2ACD-1245-B769-43CA4CA41785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911350" y="3792538"/>
            <a:ext cx="6400800" cy="1928812"/>
          </a:xfrm>
        </p:spPr>
        <p:txBody>
          <a:bodyPr/>
          <a:lstStyle/>
          <a:p>
            <a:pPr>
              <a:defRPr/>
            </a:pPr>
            <a:r>
              <a:rPr lang="en-US" sz="4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End of Time…</a:t>
            </a:r>
            <a:br>
              <a:rPr lang="en-US" sz="4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 End of Jerusalem?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F0FDD594-8044-BF4C-B85F-693FD1D482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8:5-12 </a:t>
            </a:r>
          </a:p>
        </p:txBody>
      </p:sp>
    </p:spTree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F0FDD594-8044-BF4C-B85F-693FD1D482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8:5-12 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31A773D3-7290-A44C-BDA6-E2D95375CD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Jesus predicts the conversion of Gentiles</a:t>
            </a:r>
          </a:p>
        </p:txBody>
      </p:sp>
    </p:spTree>
    <p:extLst>
      <p:ext uri="{BB962C8B-B14F-4D97-AF65-F5344CB8AC3E}">
        <p14:creationId xmlns:p14="http://schemas.microsoft.com/office/powerpoint/2010/main" val="7776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uiExpand="1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F0FDD594-8044-BF4C-B85F-693FD1D482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8:5-12 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31A773D3-7290-A44C-BDA6-E2D95375CD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Jesus predicts the conversion of Gentiles</a:t>
            </a:r>
          </a:p>
          <a:p>
            <a:pPr lvl="1" eaLnBrk="1" hangingPunct="1">
              <a:defRPr/>
            </a:pPr>
            <a:r>
              <a:rPr lang="en-US" altLang="en-US" sz="3200" dirty="0"/>
              <a:t>East and West represent the extreme points of the compass in which the world was inhabited</a:t>
            </a:r>
          </a:p>
        </p:txBody>
      </p:sp>
    </p:spTree>
    <p:extLst>
      <p:ext uri="{BB962C8B-B14F-4D97-AF65-F5344CB8AC3E}">
        <p14:creationId xmlns:p14="http://schemas.microsoft.com/office/powerpoint/2010/main" val="122237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uiExpand="1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F0FDD594-8044-BF4C-B85F-693FD1D482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8:5-12 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31A773D3-7290-A44C-BDA6-E2D95375CD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Jesus predicts the conversion of Gentiles</a:t>
            </a:r>
          </a:p>
          <a:p>
            <a:pPr lvl="1" eaLnBrk="1" hangingPunct="1">
              <a:defRPr/>
            </a:pPr>
            <a:r>
              <a:rPr lang="en-US" altLang="en-US" sz="3200" dirty="0"/>
              <a:t>East and West represent the extreme points of the compass in which the world was inhabited</a:t>
            </a:r>
          </a:p>
          <a:p>
            <a:pPr lvl="1" eaLnBrk="1" hangingPunct="1">
              <a:defRPr/>
            </a:pPr>
            <a:r>
              <a:rPr lang="en-US" altLang="en-US" sz="3200" dirty="0"/>
              <a:t>But Jesus refers to spiritual separation rather then geographical distance</a:t>
            </a:r>
          </a:p>
        </p:txBody>
      </p:sp>
    </p:spTree>
    <p:extLst>
      <p:ext uri="{BB962C8B-B14F-4D97-AF65-F5344CB8AC3E}">
        <p14:creationId xmlns:p14="http://schemas.microsoft.com/office/powerpoint/2010/main" val="324322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uiExpand="1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F899BACB-C64C-ED44-B05F-A8B65DDD23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8:5-12 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BE417003-8ACB-184B-9E11-4B61D747A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Fleshly Israel would  be cut off and the kingdom taken from them because of unbelief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uiExpand="1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F899BACB-C64C-ED44-B05F-A8B65DDD23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8:5-12 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BE417003-8ACB-184B-9E11-4B61D747A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Fleshly Israel would  be cut off and the kingdom taken from them because of unbelief</a:t>
            </a:r>
          </a:p>
          <a:p>
            <a:pPr lvl="1" eaLnBrk="1" hangingPunct="1">
              <a:defRPr/>
            </a:pPr>
            <a:r>
              <a:rPr lang="en-US" altLang="en-US" sz="3200" dirty="0"/>
              <a:t>Paul says that this happened (Rom.11:19-22)</a:t>
            </a:r>
          </a:p>
        </p:txBody>
      </p:sp>
    </p:spTree>
    <p:extLst>
      <p:ext uri="{BB962C8B-B14F-4D97-AF65-F5344CB8AC3E}">
        <p14:creationId xmlns:p14="http://schemas.microsoft.com/office/powerpoint/2010/main" val="225564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uiExpand="1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F899BACB-C64C-ED44-B05F-A8B65DDD23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8:5-12 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BE417003-8ACB-184B-9E11-4B61D747A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Fleshly Israel would  be cut off and the kingdom taken from them because of unbelief</a:t>
            </a:r>
          </a:p>
          <a:p>
            <a:pPr lvl="1" eaLnBrk="1" hangingPunct="1">
              <a:defRPr/>
            </a:pPr>
            <a:r>
              <a:rPr lang="en-US" altLang="en-US" sz="3200" dirty="0"/>
              <a:t>Paul says that this happened (Rom.11:19-22)</a:t>
            </a:r>
          </a:p>
          <a:p>
            <a:pPr lvl="1" eaLnBrk="1" hangingPunct="1">
              <a:defRPr/>
            </a:pPr>
            <a:r>
              <a:rPr lang="en-US" altLang="en-US" sz="3200" dirty="0"/>
              <a:t>“Child” expresses special property</a:t>
            </a:r>
          </a:p>
          <a:p>
            <a:pPr lvl="2" eaLnBrk="1" hangingPunct="1">
              <a:defRPr/>
            </a:pPr>
            <a:r>
              <a:rPr lang="en-US" altLang="en-US" sz="2800" dirty="0"/>
              <a:t>“children of disobedience” (Eph.2:2)</a:t>
            </a:r>
          </a:p>
        </p:txBody>
      </p:sp>
    </p:spTree>
    <p:extLst>
      <p:ext uri="{BB962C8B-B14F-4D97-AF65-F5344CB8AC3E}">
        <p14:creationId xmlns:p14="http://schemas.microsoft.com/office/powerpoint/2010/main" val="315029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uiExpand="1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F899BACB-C64C-ED44-B05F-A8B65DDD23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8:5-12 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BE417003-8ACB-184B-9E11-4B61D747A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Fleshly Israel would  be cut off and the kingdom taken from them because of unbelief</a:t>
            </a:r>
          </a:p>
          <a:p>
            <a:pPr lvl="1" eaLnBrk="1" hangingPunct="1">
              <a:defRPr/>
            </a:pPr>
            <a:r>
              <a:rPr lang="en-US" altLang="en-US" sz="3200" dirty="0"/>
              <a:t>Paul says that this happened (Rom.11:19-22)</a:t>
            </a:r>
          </a:p>
          <a:p>
            <a:pPr lvl="1" eaLnBrk="1" hangingPunct="1">
              <a:defRPr/>
            </a:pPr>
            <a:r>
              <a:rPr lang="en-US" altLang="en-US" sz="3200" dirty="0"/>
              <a:t>“Child” expresses special property</a:t>
            </a:r>
          </a:p>
          <a:p>
            <a:pPr lvl="2" eaLnBrk="1" hangingPunct="1">
              <a:defRPr/>
            </a:pPr>
            <a:r>
              <a:rPr lang="en-US" altLang="en-US" sz="2800" dirty="0"/>
              <a:t>“children of disobedience” (Eph.2:2)</a:t>
            </a:r>
          </a:p>
          <a:p>
            <a:pPr lvl="1" eaLnBrk="1" hangingPunct="1">
              <a:defRPr/>
            </a:pPr>
            <a:r>
              <a:rPr lang="en-US" altLang="en-US" sz="3200" dirty="0"/>
              <a:t>Fleshly Israel = the natural branches</a:t>
            </a:r>
          </a:p>
          <a:p>
            <a:pPr lvl="2" eaLnBrk="1" hangingPunct="1">
              <a:defRPr/>
            </a:pPr>
            <a:r>
              <a:rPr lang="en-US" altLang="en-US" sz="2800" dirty="0"/>
              <a:t>(Rom.9:4 ; 11:17-24)</a:t>
            </a:r>
          </a:p>
        </p:txBody>
      </p:sp>
    </p:spTree>
    <p:extLst>
      <p:ext uri="{BB962C8B-B14F-4D97-AF65-F5344CB8AC3E}">
        <p14:creationId xmlns:p14="http://schemas.microsoft.com/office/powerpoint/2010/main" val="297936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uiExpand="1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F899BACB-C64C-ED44-B05F-A8B65DDD23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8:5-12 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BE417003-8ACB-184B-9E11-4B61D747A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Fleshly Israel would  be cut off and the kingdom taken from them because of unbelief</a:t>
            </a:r>
          </a:p>
          <a:p>
            <a:pPr lvl="1" eaLnBrk="1" hangingPunct="1">
              <a:defRPr/>
            </a:pPr>
            <a:r>
              <a:rPr lang="en-US" altLang="en-US" sz="3200" dirty="0"/>
              <a:t>Paul says that this happened (Rom.11:19-22)</a:t>
            </a:r>
          </a:p>
          <a:p>
            <a:pPr lvl="1" eaLnBrk="1" hangingPunct="1">
              <a:defRPr/>
            </a:pPr>
            <a:r>
              <a:rPr lang="en-US" altLang="en-US" sz="3200" dirty="0"/>
              <a:t>“Child” expresses special property</a:t>
            </a:r>
          </a:p>
          <a:p>
            <a:pPr lvl="2" eaLnBrk="1" hangingPunct="1">
              <a:defRPr/>
            </a:pPr>
            <a:r>
              <a:rPr lang="en-US" altLang="en-US" sz="2800" dirty="0"/>
              <a:t>“children of disobedience” (Eph.2:2)</a:t>
            </a:r>
          </a:p>
          <a:p>
            <a:pPr lvl="1" eaLnBrk="1" hangingPunct="1">
              <a:defRPr/>
            </a:pPr>
            <a:r>
              <a:rPr lang="en-US" altLang="en-US" sz="3200" dirty="0"/>
              <a:t>Fleshly Israel = the natural branches</a:t>
            </a:r>
          </a:p>
          <a:p>
            <a:pPr lvl="2" eaLnBrk="1" hangingPunct="1">
              <a:defRPr/>
            </a:pPr>
            <a:r>
              <a:rPr lang="en-US" altLang="en-US" sz="2800" dirty="0"/>
              <a:t>(Rom.9:4 ; 11:17-24)</a:t>
            </a:r>
          </a:p>
          <a:p>
            <a:pPr lvl="1" eaLnBrk="1" hangingPunct="1">
              <a:defRPr/>
            </a:pPr>
            <a:r>
              <a:rPr lang="en-US" altLang="en-US" sz="3200" dirty="0"/>
              <a:t>(Matt.21:43)</a:t>
            </a:r>
          </a:p>
        </p:txBody>
      </p:sp>
    </p:spTree>
    <p:extLst>
      <p:ext uri="{BB962C8B-B14F-4D97-AF65-F5344CB8AC3E}">
        <p14:creationId xmlns:p14="http://schemas.microsoft.com/office/powerpoint/2010/main" val="207540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uiExpand="1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B9AE1B64-EF4B-2E4D-945C-82A9FD4FF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21 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7FB1CE9-54EB-9543-B188-4BF0549E53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u="sng" dirty="0"/>
              <a:t>Matt. 24</a:t>
            </a:r>
            <a:r>
              <a:rPr lang="en-US" altLang="en-US" sz="5400" dirty="0"/>
              <a:t>: </a:t>
            </a:r>
            <a:r>
              <a:rPr lang="en-US" altLang="en-US" dirty="0"/>
              <a:t>Four Part Study</a:t>
            </a:r>
            <a:endParaRPr lang="en-US" altLang="en-US" sz="5400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2262950-D5DA-0443-BF1B-975CFADC95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i="1" dirty="0"/>
              <a:t>The Time Text</a:t>
            </a:r>
          </a:p>
          <a:p>
            <a:pPr lvl="1" eaLnBrk="1" hangingPunct="1">
              <a:defRPr/>
            </a:pPr>
            <a:r>
              <a:rPr lang="en-US" altLang="en-US" sz="3200" i="1" dirty="0"/>
              <a:t>(v.34)</a:t>
            </a:r>
          </a:p>
          <a:p>
            <a:pPr eaLnBrk="1" hangingPunct="1">
              <a:defRPr/>
            </a:pPr>
            <a:r>
              <a:rPr lang="en-US" altLang="en-US" sz="3600" i="1" dirty="0"/>
              <a:t>The Transition Text</a:t>
            </a:r>
          </a:p>
          <a:p>
            <a:pPr lvl="1" eaLnBrk="1" hangingPunct="1">
              <a:defRPr/>
            </a:pPr>
            <a:r>
              <a:rPr lang="en-US" altLang="en-US" sz="3200" i="1" dirty="0"/>
              <a:t>(vv.35,36)</a:t>
            </a:r>
          </a:p>
          <a:p>
            <a:pPr eaLnBrk="1" hangingPunct="1">
              <a:defRPr/>
            </a:pPr>
            <a:r>
              <a:rPr lang="en-US" altLang="en-US" sz="3600" i="1" dirty="0"/>
              <a:t>The Lord’s Coming</a:t>
            </a:r>
          </a:p>
          <a:p>
            <a:pPr lvl="1" eaLnBrk="1" hangingPunct="1">
              <a:defRPr/>
            </a:pPr>
            <a:r>
              <a:rPr lang="en-US" altLang="en-US" sz="3200" i="1" dirty="0"/>
              <a:t>(vv.28-31)</a:t>
            </a:r>
          </a:p>
          <a:p>
            <a:pPr eaLnBrk="1" hangingPunct="1">
              <a:defRPr/>
            </a:pPr>
            <a:r>
              <a:rPr lang="en-US" altLang="en-US" sz="3600" i="1" dirty="0"/>
              <a:t>Matthew 24 and The Context</a:t>
            </a:r>
            <a:endParaRPr lang="en-US" altLang="en-US" sz="3600" dirty="0"/>
          </a:p>
        </p:txBody>
      </p:sp>
    </p:spTree>
  </p:cSld>
  <p:clrMapOvr>
    <a:masterClrMapping/>
  </p:clrMapOvr>
  <p:transition spd="slow">
    <p:blinds dir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B9AE1B64-EF4B-2E4D-945C-82A9FD4FF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21 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5430E1AB-A602-D140-B6B3-5EC3419A3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The parable of the two sons (vv.28-32)</a:t>
            </a:r>
          </a:p>
        </p:txBody>
      </p:sp>
    </p:spTree>
    <p:extLst>
      <p:ext uri="{BB962C8B-B14F-4D97-AF65-F5344CB8AC3E}">
        <p14:creationId xmlns:p14="http://schemas.microsoft.com/office/powerpoint/2010/main" val="242720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uiExpand="1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B9AE1B64-EF4B-2E4D-945C-82A9FD4FF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21 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5430E1AB-A602-D140-B6B3-5EC3419A3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The parable of the two sons (vv.28-32)</a:t>
            </a:r>
          </a:p>
          <a:p>
            <a:pPr lvl="1" eaLnBrk="1" hangingPunct="1">
              <a:defRPr/>
            </a:pPr>
            <a:r>
              <a:rPr lang="en-US" altLang="en-US" sz="2800" dirty="0"/>
              <a:t>Publicans and harlots would enter the kingdom before Israel would</a:t>
            </a:r>
          </a:p>
        </p:txBody>
      </p:sp>
    </p:spTree>
    <p:extLst>
      <p:ext uri="{BB962C8B-B14F-4D97-AF65-F5344CB8AC3E}">
        <p14:creationId xmlns:p14="http://schemas.microsoft.com/office/powerpoint/2010/main" val="228269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uiExpand="1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B9AE1B64-EF4B-2E4D-945C-82A9FD4FF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21 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5430E1AB-A602-D140-B6B3-5EC3419A3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The parable of the two sons (vv.28-32)</a:t>
            </a:r>
          </a:p>
          <a:p>
            <a:pPr lvl="1" eaLnBrk="1" hangingPunct="1">
              <a:defRPr/>
            </a:pPr>
            <a:r>
              <a:rPr lang="en-US" altLang="en-US" sz="2800" dirty="0"/>
              <a:t>Publicans and harlots would enter the kingdom before Israel would</a:t>
            </a:r>
          </a:p>
          <a:p>
            <a:pPr eaLnBrk="1" hangingPunct="1">
              <a:defRPr/>
            </a:pPr>
            <a:r>
              <a:rPr lang="en-US" altLang="en-US" sz="3200" dirty="0"/>
              <a:t>The parable of the wicked husbandmen</a:t>
            </a:r>
          </a:p>
        </p:txBody>
      </p:sp>
    </p:spTree>
    <p:extLst>
      <p:ext uri="{BB962C8B-B14F-4D97-AF65-F5344CB8AC3E}">
        <p14:creationId xmlns:p14="http://schemas.microsoft.com/office/powerpoint/2010/main" val="330940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uiExpand="1" build="p" bldLvl="2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B9AE1B64-EF4B-2E4D-945C-82A9FD4FF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21 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5430E1AB-A602-D140-B6B3-5EC3419A3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The parable of the two sons (vv.28-32)</a:t>
            </a:r>
          </a:p>
          <a:p>
            <a:pPr lvl="1" eaLnBrk="1" hangingPunct="1">
              <a:defRPr/>
            </a:pPr>
            <a:r>
              <a:rPr lang="en-US" altLang="en-US" sz="2800" dirty="0"/>
              <a:t>Publicans and harlots would enter the kingdom before Israel would</a:t>
            </a:r>
          </a:p>
          <a:p>
            <a:pPr eaLnBrk="1" hangingPunct="1">
              <a:defRPr/>
            </a:pPr>
            <a:r>
              <a:rPr lang="en-US" altLang="en-US" sz="3200" dirty="0"/>
              <a:t>The parable of the wicked husbandmen</a:t>
            </a:r>
          </a:p>
          <a:p>
            <a:pPr lvl="1" eaLnBrk="1" hangingPunct="1">
              <a:defRPr/>
            </a:pPr>
            <a:r>
              <a:rPr lang="en-US" altLang="en-US" sz="2800" dirty="0"/>
              <a:t>No “postponed kingdom” here</a:t>
            </a:r>
          </a:p>
          <a:p>
            <a:pPr lvl="2" eaLnBrk="1" hangingPunct="1">
              <a:defRPr/>
            </a:pPr>
            <a:r>
              <a:rPr lang="en-US" altLang="en-US" sz="2400" dirty="0"/>
              <a:t>One taken from the Jews and given to another nation bearing fruits thereof</a:t>
            </a:r>
          </a:p>
        </p:txBody>
      </p:sp>
    </p:spTree>
    <p:extLst>
      <p:ext uri="{BB962C8B-B14F-4D97-AF65-F5344CB8AC3E}">
        <p14:creationId xmlns:p14="http://schemas.microsoft.com/office/powerpoint/2010/main" val="342202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uiExpand="1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B9AE1B64-EF4B-2E4D-945C-82A9FD4FF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21 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5430E1AB-A602-D140-B6B3-5EC3419A3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The parable of the two sons (vv.28-32)</a:t>
            </a:r>
          </a:p>
          <a:p>
            <a:pPr lvl="1" eaLnBrk="1" hangingPunct="1">
              <a:defRPr/>
            </a:pPr>
            <a:r>
              <a:rPr lang="en-US" altLang="en-US" sz="2800" dirty="0"/>
              <a:t>Publicans and harlots would enter the kingdom before Israel would</a:t>
            </a:r>
          </a:p>
          <a:p>
            <a:pPr eaLnBrk="1" hangingPunct="1">
              <a:defRPr/>
            </a:pPr>
            <a:r>
              <a:rPr lang="en-US" altLang="en-US" sz="3200" dirty="0"/>
              <a:t>The parable of the wicked husbandmen</a:t>
            </a:r>
          </a:p>
          <a:p>
            <a:pPr lvl="1" eaLnBrk="1" hangingPunct="1">
              <a:defRPr/>
            </a:pPr>
            <a:r>
              <a:rPr lang="en-US" altLang="en-US" sz="2800" dirty="0"/>
              <a:t>No “postponed kingdom” here</a:t>
            </a:r>
          </a:p>
          <a:p>
            <a:pPr lvl="2" eaLnBrk="1" hangingPunct="1">
              <a:defRPr/>
            </a:pPr>
            <a:r>
              <a:rPr lang="en-US" altLang="en-US" sz="2400" dirty="0"/>
              <a:t>One taken from the Jews and given to another nation bearing fruits thereof</a:t>
            </a:r>
          </a:p>
          <a:p>
            <a:pPr lvl="1" eaLnBrk="1" hangingPunct="1">
              <a:defRPr/>
            </a:pPr>
            <a:r>
              <a:rPr lang="en-US" altLang="en-US" sz="2800" dirty="0"/>
              <a:t>The “children of the kingdom” cast out</a:t>
            </a:r>
          </a:p>
        </p:txBody>
      </p:sp>
    </p:spTree>
    <p:extLst>
      <p:ext uri="{BB962C8B-B14F-4D97-AF65-F5344CB8AC3E}">
        <p14:creationId xmlns:p14="http://schemas.microsoft.com/office/powerpoint/2010/main" val="336947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uiExpand="1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B9AE1B64-EF4B-2E4D-945C-82A9FD4FF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21 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5430E1AB-A602-D140-B6B3-5EC3419A3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The parable of the two sons (vv.28-32)</a:t>
            </a:r>
          </a:p>
          <a:p>
            <a:pPr lvl="1" eaLnBrk="1" hangingPunct="1">
              <a:defRPr/>
            </a:pPr>
            <a:r>
              <a:rPr lang="en-US" altLang="en-US" sz="2800" dirty="0"/>
              <a:t>Publicans and harlots would enter the kingdom before Israel would</a:t>
            </a:r>
          </a:p>
          <a:p>
            <a:pPr eaLnBrk="1" hangingPunct="1">
              <a:defRPr/>
            </a:pPr>
            <a:r>
              <a:rPr lang="en-US" altLang="en-US" sz="3200" dirty="0"/>
              <a:t>The parable of the wicked husbandmen</a:t>
            </a:r>
          </a:p>
          <a:p>
            <a:pPr lvl="1" eaLnBrk="1" hangingPunct="1">
              <a:defRPr/>
            </a:pPr>
            <a:r>
              <a:rPr lang="en-US" altLang="en-US" sz="2800" dirty="0"/>
              <a:t>No “postponed kingdom” here</a:t>
            </a:r>
          </a:p>
          <a:p>
            <a:pPr lvl="2" eaLnBrk="1" hangingPunct="1">
              <a:defRPr/>
            </a:pPr>
            <a:r>
              <a:rPr lang="en-US" altLang="en-US" sz="2400" dirty="0"/>
              <a:t>One taken from the Jews and given to another nation bearing fruits thereof</a:t>
            </a:r>
          </a:p>
          <a:p>
            <a:pPr lvl="1" eaLnBrk="1" hangingPunct="1">
              <a:defRPr/>
            </a:pPr>
            <a:r>
              <a:rPr lang="en-US" altLang="en-US" sz="2800" dirty="0"/>
              <a:t>The “children of the kingdom” cast out</a:t>
            </a:r>
          </a:p>
          <a:p>
            <a:pPr lvl="1" eaLnBrk="1" hangingPunct="1">
              <a:defRPr/>
            </a:pPr>
            <a:r>
              <a:rPr lang="en-US" altLang="en-US" sz="2800" dirty="0"/>
              <a:t>Gentiles take their place</a:t>
            </a:r>
          </a:p>
        </p:txBody>
      </p:sp>
    </p:spTree>
    <p:extLst>
      <p:ext uri="{BB962C8B-B14F-4D97-AF65-F5344CB8AC3E}">
        <p14:creationId xmlns:p14="http://schemas.microsoft.com/office/powerpoint/2010/main" val="110496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uiExpand="1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B9AE1B64-EF4B-2E4D-945C-82A9FD4FF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21 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5430E1AB-A602-D140-B6B3-5EC3419A3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The parable of the two sons (vv.28-32)</a:t>
            </a:r>
          </a:p>
          <a:p>
            <a:pPr lvl="1" eaLnBrk="1" hangingPunct="1">
              <a:defRPr/>
            </a:pPr>
            <a:r>
              <a:rPr lang="en-US" altLang="en-US" sz="2800" dirty="0"/>
              <a:t>Publicans and harlots would enter the kingdom before Israel would</a:t>
            </a:r>
          </a:p>
          <a:p>
            <a:pPr eaLnBrk="1" hangingPunct="1">
              <a:defRPr/>
            </a:pPr>
            <a:r>
              <a:rPr lang="en-US" altLang="en-US" sz="3200" dirty="0"/>
              <a:t>The parable of the wicked husbandmen</a:t>
            </a:r>
          </a:p>
          <a:p>
            <a:pPr lvl="1" eaLnBrk="1" hangingPunct="1">
              <a:defRPr/>
            </a:pPr>
            <a:r>
              <a:rPr lang="en-US" altLang="en-US" sz="2800" dirty="0"/>
              <a:t>No “postponed kingdom” here</a:t>
            </a:r>
          </a:p>
          <a:p>
            <a:pPr lvl="2" eaLnBrk="1" hangingPunct="1">
              <a:defRPr/>
            </a:pPr>
            <a:r>
              <a:rPr lang="en-US" altLang="en-US" sz="2400" dirty="0"/>
              <a:t>One taken from the Jews and given to another nation bearing fruits thereof</a:t>
            </a:r>
          </a:p>
          <a:p>
            <a:pPr lvl="1" eaLnBrk="1" hangingPunct="1">
              <a:defRPr/>
            </a:pPr>
            <a:r>
              <a:rPr lang="en-US" altLang="en-US" sz="2800" dirty="0"/>
              <a:t>The “children of the kingdom” cast out</a:t>
            </a:r>
          </a:p>
          <a:p>
            <a:pPr lvl="1" eaLnBrk="1" hangingPunct="1">
              <a:defRPr/>
            </a:pPr>
            <a:r>
              <a:rPr lang="en-US" altLang="en-US" sz="2800" dirty="0"/>
              <a:t>Gentiles take their place</a:t>
            </a:r>
          </a:p>
          <a:p>
            <a:pPr lvl="1" eaLnBrk="1" hangingPunct="1">
              <a:defRPr/>
            </a:pPr>
            <a:r>
              <a:rPr lang="en-US" altLang="en-US" sz="2800" dirty="0"/>
              <a:t>Israel broken, ground to powder, destroyed</a:t>
            </a:r>
          </a:p>
        </p:txBody>
      </p:sp>
    </p:spTree>
    <p:extLst>
      <p:ext uri="{BB962C8B-B14F-4D97-AF65-F5344CB8AC3E}">
        <p14:creationId xmlns:p14="http://schemas.microsoft.com/office/powerpoint/2010/main" val="365357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uiExpand="1" build="p" bldLvl="2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D6FF1C47-BC12-6B48-BFA0-20BDFC970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22 </a:t>
            </a:r>
          </a:p>
        </p:txBody>
      </p:sp>
    </p:spTree>
  </p:cSld>
  <p:clrMapOvr>
    <a:masterClrMapping/>
  </p:clrMapOvr>
  <p:transition spd="slow">
    <p:push dir="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D6FF1C47-BC12-6B48-BFA0-20BDFC970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22 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11C0565A-9549-624C-9651-8F7DE5269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Argument on tribute to Caesar (15-22)</a:t>
            </a:r>
          </a:p>
        </p:txBody>
      </p:sp>
    </p:spTree>
    <p:extLst>
      <p:ext uri="{BB962C8B-B14F-4D97-AF65-F5344CB8AC3E}">
        <p14:creationId xmlns:p14="http://schemas.microsoft.com/office/powerpoint/2010/main" val="162505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uiExpand="1" build="p" bldLvl="2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D6FF1C47-BC12-6B48-BFA0-20BDFC970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22 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11C0565A-9549-624C-9651-8F7DE5269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Argument on tribute to Caesar (15-22)</a:t>
            </a:r>
          </a:p>
          <a:p>
            <a:pPr eaLnBrk="1" hangingPunct="1">
              <a:defRPr/>
            </a:pPr>
            <a:r>
              <a:rPr lang="en-US" altLang="en-US" sz="3600" dirty="0"/>
              <a:t>Argument on the resurrection (23-33)</a:t>
            </a:r>
          </a:p>
        </p:txBody>
      </p:sp>
    </p:spTree>
    <p:extLst>
      <p:ext uri="{BB962C8B-B14F-4D97-AF65-F5344CB8AC3E}">
        <p14:creationId xmlns:p14="http://schemas.microsoft.com/office/powerpoint/2010/main" val="131161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uiExpand="1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B5D93C1E-33ED-5A4A-A581-5394E7B42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6000" dirty="0">
                <a:latin typeface="Albertus Extra Bold" panose="020E0602030304020304" pitchFamily="34" charset="0"/>
              </a:rPr>
              <a:t>Matthew 24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0AF2E6FD-E035-0743-8285-0D499EB1E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848600" cy="51816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buFont typeface="Symbol" pitchFamily="2" charset="2"/>
              <a:buNone/>
              <a:defRPr/>
            </a:pPr>
            <a:endParaRPr lang="en-US" altLang="en-US" sz="1800" dirty="0"/>
          </a:p>
          <a:p>
            <a:pPr algn="ctr" eaLnBrk="1" hangingPunct="1">
              <a:buFont typeface="Symbol" pitchFamily="2" charset="2"/>
              <a:buNone/>
              <a:defRPr/>
            </a:pPr>
            <a:r>
              <a:rPr lang="en-US" altLang="en-US" sz="6600" u="sng" dirty="0">
                <a:latin typeface="+mj-lt"/>
              </a:rPr>
              <a:t>The Context</a:t>
            </a:r>
            <a:endParaRPr lang="en-US" altLang="en-US" sz="6600" i="1" u="sng" dirty="0">
              <a:solidFill>
                <a:schemeClr val="tx2"/>
              </a:solidFill>
              <a:latin typeface="+mj-lt"/>
            </a:endParaRPr>
          </a:p>
          <a:p>
            <a:pPr algn="ctr" eaLnBrk="1" hangingPunct="1">
              <a:buFont typeface="Symbol" pitchFamily="2" charset="2"/>
              <a:buNone/>
              <a:defRPr/>
            </a:pPr>
            <a:endParaRPr lang="en-US" altLang="en-US" i="1" dirty="0">
              <a:solidFill>
                <a:schemeClr val="tx2"/>
              </a:solidFill>
              <a:latin typeface="Papyrus" panose="020B0602040200020303" pitchFamily="34" charset="77"/>
            </a:endParaRPr>
          </a:p>
          <a:p>
            <a:pPr algn="ctr" eaLnBrk="1" hangingPunct="1">
              <a:buFont typeface="Symbol" pitchFamily="2" charset="2"/>
              <a:buNone/>
              <a:defRPr/>
            </a:pPr>
            <a:r>
              <a:rPr lang="en-US" altLang="en-US" sz="4800" i="1" dirty="0">
                <a:solidFill>
                  <a:schemeClr val="tx2"/>
                </a:solidFill>
                <a:latin typeface="Papyrus" panose="020B0602040200020303" pitchFamily="34" charset="77"/>
              </a:rPr>
              <a:t>The Fourth Key To Proper Understanding </a:t>
            </a:r>
            <a:endParaRPr lang="en-US" altLang="en-US" sz="4800" dirty="0">
              <a:solidFill>
                <a:schemeClr val="tx2"/>
              </a:solidFill>
              <a:latin typeface="Papyrus" panose="020B0602040200020303" pitchFamily="34" charset="77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D6FF1C47-BC12-6B48-BFA0-20BDFC970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22 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11C0565A-9549-624C-9651-8F7DE5269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Argument on tribute to Caesar (15-22)</a:t>
            </a:r>
          </a:p>
          <a:p>
            <a:pPr eaLnBrk="1" hangingPunct="1">
              <a:defRPr/>
            </a:pPr>
            <a:r>
              <a:rPr lang="en-US" altLang="en-US" sz="3600" dirty="0"/>
              <a:t>Argument on the resurrection (23-33)</a:t>
            </a:r>
          </a:p>
          <a:p>
            <a:pPr eaLnBrk="1" hangingPunct="1">
              <a:defRPr/>
            </a:pPr>
            <a:r>
              <a:rPr lang="en-US" altLang="en-US" sz="3600" dirty="0"/>
              <a:t>Question on the greatest comm. (34-45)</a:t>
            </a:r>
          </a:p>
        </p:txBody>
      </p:sp>
    </p:spTree>
    <p:extLst>
      <p:ext uri="{BB962C8B-B14F-4D97-AF65-F5344CB8AC3E}">
        <p14:creationId xmlns:p14="http://schemas.microsoft.com/office/powerpoint/2010/main" val="8585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uiExpand="1" build="p" bldLvl="2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D6FF1C47-BC12-6B48-BFA0-20BDFC970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22 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11C0565A-9549-624C-9651-8F7DE5269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Argument on tribute to Caesar (15-22)</a:t>
            </a:r>
          </a:p>
          <a:p>
            <a:pPr eaLnBrk="1" hangingPunct="1">
              <a:defRPr/>
            </a:pPr>
            <a:r>
              <a:rPr lang="en-US" altLang="en-US" sz="3600" dirty="0"/>
              <a:t>Argument on the resurrection (23-33)</a:t>
            </a:r>
          </a:p>
          <a:p>
            <a:pPr eaLnBrk="1" hangingPunct="1">
              <a:defRPr/>
            </a:pPr>
            <a:r>
              <a:rPr lang="en-US" altLang="en-US" sz="3600" dirty="0"/>
              <a:t>Question on the greatest comm. (34-45)</a:t>
            </a:r>
          </a:p>
          <a:p>
            <a:pPr eaLnBrk="1" hangingPunct="1">
              <a:defRPr/>
            </a:pPr>
            <a:r>
              <a:rPr lang="en-US" altLang="en-US" sz="3600" dirty="0"/>
              <a:t>They asked Him no more questions (46)</a:t>
            </a:r>
          </a:p>
        </p:txBody>
      </p:sp>
    </p:spTree>
    <p:extLst>
      <p:ext uri="{BB962C8B-B14F-4D97-AF65-F5344CB8AC3E}">
        <p14:creationId xmlns:p14="http://schemas.microsoft.com/office/powerpoint/2010/main" val="359384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uiExpand="1" build="p" bldLvl="2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D6FF1C47-BC12-6B48-BFA0-20BDFC970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22 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11C0565A-9549-624C-9651-8F7DE5269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Argument on tribute to Caesar (15-22)</a:t>
            </a:r>
          </a:p>
          <a:p>
            <a:pPr eaLnBrk="1" hangingPunct="1">
              <a:defRPr/>
            </a:pPr>
            <a:r>
              <a:rPr lang="en-US" altLang="en-US" sz="3600" dirty="0"/>
              <a:t>Argument on the resurrection (23-33)</a:t>
            </a:r>
          </a:p>
          <a:p>
            <a:pPr eaLnBrk="1" hangingPunct="1">
              <a:defRPr/>
            </a:pPr>
            <a:r>
              <a:rPr lang="en-US" altLang="en-US" sz="3600" dirty="0"/>
              <a:t>Question on the greatest comm. (34-45)</a:t>
            </a:r>
          </a:p>
          <a:p>
            <a:pPr eaLnBrk="1" hangingPunct="1">
              <a:defRPr/>
            </a:pPr>
            <a:r>
              <a:rPr lang="en-US" altLang="en-US" sz="3600" dirty="0"/>
              <a:t>They asked Him no more questions (46)</a:t>
            </a:r>
          </a:p>
          <a:p>
            <a:pPr eaLnBrk="1" hangingPunct="1">
              <a:defRPr/>
            </a:pPr>
            <a:r>
              <a:rPr lang="en-US" altLang="en-US" sz="3600" dirty="0"/>
              <a:t>Antagonism increased and accelerated</a:t>
            </a:r>
          </a:p>
          <a:p>
            <a:pPr lvl="1" eaLnBrk="1" hangingPunct="1">
              <a:defRPr/>
            </a:pPr>
            <a:r>
              <a:rPr lang="en-US" altLang="en-US" sz="3200" dirty="0"/>
              <a:t>Began plotting his murder</a:t>
            </a:r>
          </a:p>
        </p:txBody>
      </p:sp>
    </p:spTree>
    <p:extLst>
      <p:ext uri="{BB962C8B-B14F-4D97-AF65-F5344CB8AC3E}">
        <p14:creationId xmlns:p14="http://schemas.microsoft.com/office/powerpoint/2010/main" val="1469428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uiExpand="1" build="p" bldLvl="2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7115C70B-CD2F-F140-910A-4E5999AA8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23 </a:t>
            </a:r>
          </a:p>
        </p:txBody>
      </p:sp>
    </p:spTree>
  </p:cSld>
  <p:clrMapOvr>
    <a:masterClrMapping/>
  </p:clrMapOvr>
  <p:transition spd="slow">
    <p:push dir="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7115C70B-CD2F-F140-910A-4E5999AA8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23 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D1DEDB93-773F-8F49-8A7D-BA05B5D45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Climax of the antagonism between Jesus and the unbelieving Jewish leaders</a:t>
            </a:r>
          </a:p>
        </p:txBody>
      </p:sp>
    </p:spTree>
    <p:extLst>
      <p:ext uri="{BB962C8B-B14F-4D97-AF65-F5344CB8AC3E}">
        <p14:creationId xmlns:p14="http://schemas.microsoft.com/office/powerpoint/2010/main" val="312009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uiExpand="1" build="p" bldLvl="2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7115C70B-CD2F-F140-910A-4E5999AA8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23 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D1DEDB93-773F-8F49-8A7D-BA05B5D45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Climax of the antagonism between Jesus and the unbelieving Jewish leaders</a:t>
            </a:r>
          </a:p>
          <a:p>
            <a:pPr lvl="1" eaLnBrk="1" hangingPunct="1">
              <a:defRPr/>
            </a:pPr>
            <a:r>
              <a:rPr lang="en-US" altLang="en-US" sz="2800" dirty="0"/>
              <a:t>Jesus sums up their crimes (13-35)</a:t>
            </a:r>
          </a:p>
        </p:txBody>
      </p:sp>
    </p:spTree>
    <p:extLst>
      <p:ext uri="{BB962C8B-B14F-4D97-AF65-F5344CB8AC3E}">
        <p14:creationId xmlns:p14="http://schemas.microsoft.com/office/powerpoint/2010/main" val="103489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uiExpand="1" build="p" bldLvl="2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7115C70B-CD2F-F140-910A-4E5999AA8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23 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D1DEDB93-773F-8F49-8A7D-BA05B5D45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Climax of the antagonism between Jesus and the unbelieving Jewish leaders</a:t>
            </a:r>
          </a:p>
          <a:p>
            <a:pPr lvl="1" eaLnBrk="1" hangingPunct="1">
              <a:defRPr/>
            </a:pPr>
            <a:r>
              <a:rPr lang="en-US" altLang="en-US" sz="2800" dirty="0"/>
              <a:t>Jesus sums up their crimes (13-35)</a:t>
            </a:r>
          </a:p>
          <a:p>
            <a:pPr lvl="1" eaLnBrk="1" hangingPunct="1">
              <a:defRPr/>
            </a:pPr>
            <a:r>
              <a:rPr lang="en-US" altLang="en-US" sz="2800" dirty="0"/>
              <a:t>Jesus then gives their sentence (36-38)</a:t>
            </a:r>
          </a:p>
        </p:txBody>
      </p:sp>
    </p:spTree>
    <p:extLst>
      <p:ext uri="{BB962C8B-B14F-4D97-AF65-F5344CB8AC3E}">
        <p14:creationId xmlns:p14="http://schemas.microsoft.com/office/powerpoint/2010/main" val="40573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uiExpand="1" build="p" bldLvl="2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7115C70B-CD2F-F140-910A-4E5999AA8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23 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D1DEDB93-773F-8F49-8A7D-BA05B5D45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Climax of the antagonism between Jesus and the unbelieving Jewish leaders</a:t>
            </a:r>
          </a:p>
          <a:p>
            <a:pPr lvl="1" eaLnBrk="1" hangingPunct="1">
              <a:defRPr/>
            </a:pPr>
            <a:r>
              <a:rPr lang="en-US" altLang="en-US" sz="2800" dirty="0"/>
              <a:t>Jesus sums up their crimes (13-35)</a:t>
            </a:r>
          </a:p>
          <a:p>
            <a:pPr lvl="1" eaLnBrk="1" hangingPunct="1">
              <a:defRPr/>
            </a:pPr>
            <a:r>
              <a:rPr lang="en-US" altLang="en-US" sz="2800" dirty="0"/>
              <a:t>Jesus then gives their sentence (36-38)</a:t>
            </a:r>
          </a:p>
          <a:p>
            <a:pPr lvl="1" eaLnBrk="1" hangingPunct="1">
              <a:defRPr/>
            </a:pPr>
            <a:r>
              <a:rPr lang="en-US" altLang="en-US" sz="2800" dirty="0"/>
              <a:t>Their cup is nearly filled (29-33)</a:t>
            </a:r>
          </a:p>
        </p:txBody>
      </p:sp>
    </p:spTree>
    <p:extLst>
      <p:ext uri="{BB962C8B-B14F-4D97-AF65-F5344CB8AC3E}">
        <p14:creationId xmlns:p14="http://schemas.microsoft.com/office/powerpoint/2010/main" val="276465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uiExpand="1" build="p" bldLvl="2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7115C70B-CD2F-F140-910A-4E5999AA8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23 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D1DEDB93-773F-8F49-8A7D-BA05B5D45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Climax of the antagonism between Jesus and the unbelieving Jewish leaders</a:t>
            </a:r>
          </a:p>
          <a:p>
            <a:pPr lvl="1" eaLnBrk="1" hangingPunct="1">
              <a:defRPr/>
            </a:pPr>
            <a:r>
              <a:rPr lang="en-US" altLang="en-US" sz="2800" dirty="0"/>
              <a:t>Jesus sums up their crimes (13-35)</a:t>
            </a:r>
          </a:p>
          <a:p>
            <a:pPr lvl="1" eaLnBrk="1" hangingPunct="1">
              <a:defRPr/>
            </a:pPr>
            <a:r>
              <a:rPr lang="en-US" altLang="en-US" sz="2800" dirty="0"/>
              <a:t>Jesus then gives their sentence (36-38)</a:t>
            </a:r>
          </a:p>
          <a:p>
            <a:pPr lvl="1" eaLnBrk="1" hangingPunct="1">
              <a:defRPr/>
            </a:pPr>
            <a:r>
              <a:rPr lang="en-US" altLang="en-US" sz="2800" dirty="0"/>
              <a:t>Their cup is nearly filled (29-33)</a:t>
            </a:r>
          </a:p>
          <a:p>
            <a:pPr lvl="2" eaLnBrk="1" hangingPunct="1">
              <a:defRPr/>
            </a:pPr>
            <a:r>
              <a:rPr lang="en-US" altLang="en-US" sz="2400" dirty="0"/>
              <a:t>They would continue their wrath against His disciples (34)</a:t>
            </a:r>
          </a:p>
        </p:txBody>
      </p:sp>
    </p:spTree>
    <p:extLst>
      <p:ext uri="{BB962C8B-B14F-4D97-AF65-F5344CB8AC3E}">
        <p14:creationId xmlns:p14="http://schemas.microsoft.com/office/powerpoint/2010/main" val="80643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uiExpand="1" build="p" bldLvl="2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7115C70B-CD2F-F140-910A-4E5999AA8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23 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D1DEDB93-773F-8F49-8A7D-BA05B5D45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Climax of the antagonism between Jesus and the unbelieving Jewish leaders</a:t>
            </a:r>
          </a:p>
          <a:p>
            <a:pPr lvl="1" eaLnBrk="1" hangingPunct="1">
              <a:defRPr/>
            </a:pPr>
            <a:r>
              <a:rPr lang="en-US" altLang="en-US" sz="2800" dirty="0"/>
              <a:t>Jesus sums up their crimes (13-35)</a:t>
            </a:r>
          </a:p>
          <a:p>
            <a:pPr lvl="1" eaLnBrk="1" hangingPunct="1">
              <a:defRPr/>
            </a:pPr>
            <a:r>
              <a:rPr lang="en-US" altLang="en-US" sz="2800" dirty="0"/>
              <a:t>Jesus then gives their sentence (36-38)</a:t>
            </a:r>
          </a:p>
          <a:p>
            <a:pPr lvl="1" eaLnBrk="1" hangingPunct="1">
              <a:defRPr/>
            </a:pPr>
            <a:r>
              <a:rPr lang="en-US" altLang="en-US" sz="2800" dirty="0"/>
              <a:t>Their cup is nearly filled (29-33)</a:t>
            </a:r>
          </a:p>
          <a:p>
            <a:pPr lvl="2" eaLnBrk="1" hangingPunct="1">
              <a:defRPr/>
            </a:pPr>
            <a:r>
              <a:rPr lang="en-US" altLang="en-US" sz="2400" dirty="0"/>
              <a:t>They would continue their wrath against His disciples (34)</a:t>
            </a:r>
          </a:p>
          <a:p>
            <a:pPr lvl="2" eaLnBrk="1" hangingPunct="1">
              <a:defRPr/>
            </a:pPr>
            <a:r>
              <a:rPr lang="en-US" altLang="en-US" sz="2400" dirty="0"/>
              <a:t>This generation would fill the cup to overflowing and experience the wrath of God (35-36)</a:t>
            </a:r>
          </a:p>
        </p:txBody>
      </p:sp>
    </p:spTree>
    <p:extLst>
      <p:ext uri="{BB962C8B-B14F-4D97-AF65-F5344CB8AC3E}">
        <p14:creationId xmlns:p14="http://schemas.microsoft.com/office/powerpoint/2010/main" val="303547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uiExpand="1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4BA5C7F4-A5FC-AF40-B09D-591139D1D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3:7-10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1E73A03D-423E-2D43-BD09-AAA16EDD3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23 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E652DF6E-4476-A241-8209-DD11FBB9D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Climax of the antagonism between Jesus and the unbelieving Jewish leaders</a:t>
            </a:r>
          </a:p>
          <a:p>
            <a:pPr lvl="1" eaLnBrk="1" hangingPunct="1">
              <a:defRPr/>
            </a:pPr>
            <a:r>
              <a:rPr lang="en-US" altLang="en-US" sz="2800" dirty="0"/>
              <a:t>The judicial sentence is pronounced (vv.37-38)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uiExpand="1" build="p" bldLvl="2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1E73A03D-423E-2D43-BD09-AAA16EDD3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23 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E652DF6E-4476-A241-8209-DD11FBB9D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Climax of the antagonism between Jesus and the unbelieving Jewish leaders</a:t>
            </a:r>
          </a:p>
          <a:p>
            <a:pPr lvl="1" eaLnBrk="1" hangingPunct="1">
              <a:defRPr/>
            </a:pPr>
            <a:r>
              <a:rPr lang="en-US" altLang="en-US" sz="2800" dirty="0"/>
              <a:t>The judicial sentence is pronounced (vv.37-38)</a:t>
            </a:r>
          </a:p>
          <a:p>
            <a:pPr lvl="2" eaLnBrk="1" hangingPunct="1">
              <a:defRPr/>
            </a:pPr>
            <a:r>
              <a:rPr lang="en-US" altLang="en-US" sz="2400" dirty="0"/>
              <a:t>Truly a “death sentence”</a:t>
            </a:r>
          </a:p>
        </p:txBody>
      </p:sp>
    </p:spTree>
    <p:extLst>
      <p:ext uri="{BB962C8B-B14F-4D97-AF65-F5344CB8AC3E}">
        <p14:creationId xmlns:p14="http://schemas.microsoft.com/office/powerpoint/2010/main" val="249699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uiExpand="1" build="p" bldLvl="2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1E73A03D-423E-2D43-BD09-AAA16EDD3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23 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E652DF6E-4476-A241-8209-DD11FBB9D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Climax of the antagonism between Jesus and the unbelieving Jewish leaders</a:t>
            </a:r>
          </a:p>
          <a:p>
            <a:pPr lvl="1" eaLnBrk="1" hangingPunct="1">
              <a:defRPr/>
            </a:pPr>
            <a:r>
              <a:rPr lang="en-US" altLang="en-US" sz="2800" dirty="0"/>
              <a:t>The judicial sentence is pronounced (vv.37-38)</a:t>
            </a:r>
          </a:p>
          <a:p>
            <a:pPr lvl="2" eaLnBrk="1" hangingPunct="1">
              <a:defRPr/>
            </a:pPr>
            <a:r>
              <a:rPr lang="en-US" altLang="en-US" sz="2400" dirty="0"/>
              <a:t>Truly a “death sentence”</a:t>
            </a:r>
          </a:p>
          <a:p>
            <a:pPr lvl="1" eaLnBrk="1" hangingPunct="1">
              <a:defRPr/>
            </a:pPr>
            <a:r>
              <a:rPr lang="en-US" altLang="en-US" sz="2800" dirty="0"/>
              <a:t>God would forsake the temple</a:t>
            </a:r>
          </a:p>
        </p:txBody>
      </p:sp>
    </p:spTree>
    <p:extLst>
      <p:ext uri="{BB962C8B-B14F-4D97-AF65-F5344CB8AC3E}">
        <p14:creationId xmlns:p14="http://schemas.microsoft.com/office/powerpoint/2010/main" val="65168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uiExpand="1" build="p" bldLvl="2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1E73A03D-423E-2D43-BD09-AAA16EDD3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23 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E652DF6E-4476-A241-8209-DD11FBB9D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Climax of the antagonism between Jesus and the unbelieving Jewish leaders</a:t>
            </a:r>
          </a:p>
          <a:p>
            <a:pPr lvl="1" eaLnBrk="1" hangingPunct="1">
              <a:defRPr/>
            </a:pPr>
            <a:r>
              <a:rPr lang="en-US" altLang="en-US" sz="2800" dirty="0"/>
              <a:t>The judicial sentence is pronounced (vv.37-38)</a:t>
            </a:r>
          </a:p>
          <a:p>
            <a:pPr lvl="2" eaLnBrk="1" hangingPunct="1">
              <a:defRPr/>
            </a:pPr>
            <a:r>
              <a:rPr lang="en-US" altLang="en-US" sz="2400" dirty="0"/>
              <a:t>Truly a “death sentence”</a:t>
            </a:r>
          </a:p>
          <a:p>
            <a:pPr lvl="1" eaLnBrk="1" hangingPunct="1">
              <a:defRPr/>
            </a:pPr>
            <a:r>
              <a:rPr lang="en-US" altLang="en-US" sz="2800" dirty="0"/>
              <a:t>God would forsake the temple</a:t>
            </a:r>
          </a:p>
          <a:p>
            <a:pPr lvl="2" eaLnBrk="1" hangingPunct="1">
              <a:defRPr/>
            </a:pPr>
            <a:r>
              <a:rPr lang="en-US" altLang="en-US" sz="2400" dirty="0"/>
              <a:t>By his departure it would become as a sepulcher</a:t>
            </a:r>
          </a:p>
        </p:txBody>
      </p:sp>
    </p:spTree>
    <p:extLst>
      <p:ext uri="{BB962C8B-B14F-4D97-AF65-F5344CB8AC3E}">
        <p14:creationId xmlns:p14="http://schemas.microsoft.com/office/powerpoint/2010/main" val="247962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uiExpand="1" build="p" bldLvl="2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1E73A03D-423E-2D43-BD09-AAA16EDD3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23 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E652DF6E-4476-A241-8209-DD11FBB9D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Climax of the antagonism between Jesus and the unbelieving Jewish leaders</a:t>
            </a:r>
          </a:p>
          <a:p>
            <a:pPr lvl="1" eaLnBrk="1" hangingPunct="1">
              <a:defRPr/>
            </a:pPr>
            <a:r>
              <a:rPr lang="en-US" altLang="en-US" sz="2800" dirty="0"/>
              <a:t>The judicial sentence is pronounced (vv.37-38)</a:t>
            </a:r>
          </a:p>
          <a:p>
            <a:pPr lvl="2" eaLnBrk="1" hangingPunct="1">
              <a:defRPr/>
            </a:pPr>
            <a:r>
              <a:rPr lang="en-US" altLang="en-US" sz="2400" dirty="0"/>
              <a:t>Truly a “death sentence”</a:t>
            </a:r>
          </a:p>
          <a:p>
            <a:pPr lvl="1" eaLnBrk="1" hangingPunct="1">
              <a:defRPr/>
            </a:pPr>
            <a:r>
              <a:rPr lang="en-US" altLang="en-US" sz="2800" dirty="0"/>
              <a:t>God would forsake the temple</a:t>
            </a:r>
          </a:p>
          <a:p>
            <a:pPr lvl="2" eaLnBrk="1" hangingPunct="1">
              <a:defRPr/>
            </a:pPr>
            <a:r>
              <a:rPr lang="en-US" altLang="en-US" sz="2400" dirty="0"/>
              <a:t>By his departure it would become as a sepulcher</a:t>
            </a:r>
          </a:p>
          <a:p>
            <a:pPr lvl="2" eaLnBrk="1" hangingPunct="1">
              <a:defRPr/>
            </a:pPr>
            <a:r>
              <a:rPr lang="en-US" altLang="en-US" sz="2400" dirty="0"/>
              <a:t>Jesus no longer calls it “My house” as He did in Mt.21:13, but rather “your house is left to you desolate”</a:t>
            </a:r>
          </a:p>
        </p:txBody>
      </p:sp>
    </p:spTree>
    <p:extLst>
      <p:ext uri="{BB962C8B-B14F-4D97-AF65-F5344CB8AC3E}">
        <p14:creationId xmlns:p14="http://schemas.microsoft.com/office/powerpoint/2010/main" val="48096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uiExpand="1" build="p" bldLvl="2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8B0F2D5A-E694-6F49-B9C7-2162F1D39B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24 </a:t>
            </a:r>
          </a:p>
        </p:txBody>
      </p:sp>
    </p:spTree>
  </p:cSld>
  <p:clrMapOvr>
    <a:masterClrMapping/>
  </p:clrMapOvr>
  <p:transition spd="slow">
    <p:push dir="u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8B0F2D5A-E694-6F49-B9C7-2162F1D39B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24 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C9F9D086-7601-0342-A0E7-41C536556D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Declaration of complete demolition</a:t>
            </a:r>
          </a:p>
          <a:p>
            <a:pPr lvl="1" eaLnBrk="1" hangingPunct="1">
              <a:defRPr/>
            </a:pPr>
            <a:r>
              <a:rPr lang="en-US" altLang="en-US" sz="2800" dirty="0"/>
              <a:t>Of the temple, Jerusalem and the overthrow of national, fleshly Israel</a:t>
            </a:r>
          </a:p>
        </p:txBody>
      </p:sp>
    </p:spTree>
    <p:extLst>
      <p:ext uri="{BB962C8B-B14F-4D97-AF65-F5344CB8AC3E}">
        <p14:creationId xmlns:p14="http://schemas.microsoft.com/office/powerpoint/2010/main" val="310062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uiExpand="1" build="p" bldLvl="2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8B0F2D5A-E694-6F49-B9C7-2162F1D39B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24 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C9F9D086-7601-0342-A0E7-41C536556D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Declaration of complete demolition</a:t>
            </a:r>
          </a:p>
          <a:p>
            <a:pPr lvl="1" eaLnBrk="1" hangingPunct="1">
              <a:defRPr/>
            </a:pPr>
            <a:r>
              <a:rPr lang="en-US" altLang="en-US" sz="2800" dirty="0"/>
              <a:t>Of the temple, Jerusalem and the overthrow of national, fleshly Israel</a:t>
            </a:r>
          </a:p>
          <a:p>
            <a:pPr eaLnBrk="1" hangingPunct="1">
              <a:defRPr/>
            </a:pPr>
            <a:r>
              <a:rPr lang="en-US" altLang="en-US" sz="3200" dirty="0"/>
              <a:t>The prophecy of chapter 23 spurred the question of His disciples</a:t>
            </a:r>
          </a:p>
          <a:p>
            <a:pPr lvl="1" eaLnBrk="1" hangingPunct="1">
              <a:defRPr/>
            </a:pPr>
            <a:r>
              <a:rPr lang="en-US" altLang="en-US" sz="2800" dirty="0"/>
              <a:t>How can this be destroyed</a:t>
            </a:r>
          </a:p>
        </p:txBody>
      </p:sp>
    </p:spTree>
    <p:extLst>
      <p:ext uri="{BB962C8B-B14F-4D97-AF65-F5344CB8AC3E}">
        <p14:creationId xmlns:p14="http://schemas.microsoft.com/office/powerpoint/2010/main" val="111952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uiExpand="1" build="p" bldLvl="2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8B0F2D5A-E694-6F49-B9C7-2162F1D39B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24 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C9F9D086-7601-0342-A0E7-41C536556D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Declaration of complete demolition</a:t>
            </a:r>
          </a:p>
          <a:p>
            <a:pPr lvl="1" eaLnBrk="1" hangingPunct="1">
              <a:defRPr/>
            </a:pPr>
            <a:r>
              <a:rPr lang="en-US" altLang="en-US" sz="2800" dirty="0"/>
              <a:t>Of the temple, Jerusalem and the overthrow of national, fleshly Israel</a:t>
            </a:r>
          </a:p>
          <a:p>
            <a:pPr eaLnBrk="1" hangingPunct="1">
              <a:defRPr/>
            </a:pPr>
            <a:r>
              <a:rPr lang="en-US" altLang="en-US" sz="3200" dirty="0"/>
              <a:t>The prophecy of chapter 23 spurred the question of His disciples</a:t>
            </a:r>
          </a:p>
          <a:p>
            <a:pPr lvl="1" eaLnBrk="1" hangingPunct="1">
              <a:defRPr/>
            </a:pPr>
            <a:r>
              <a:rPr lang="en-US" altLang="en-US" sz="2800" dirty="0"/>
              <a:t>How can this be destroyed</a:t>
            </a:r>
          </a:p>
          <a:p>
            <a:pPr eaLnBrk="1" hangingPunct="1">
              <a:defRPr/>
            </a:pPr>
            <a:r>
              <a:rPr lang="en-US" altLang="en-US" sz="3200" dirty="0"/>
              <a:t>Jesus’ answer (v.2)</a:t>
            </a:r>
          </a:p>
        </p:txBody>
      </p:sp>
    </p:spTree>
    <p:extLst>
      <p:ext uri="{BB962C8B-B14F-4D97-AF65-F5344CB8AC3E}">
        <p14:creationId xmlns:p14="http://schemas.microsoft.com/office/powerpoint/2010/main" val="1450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uiExpand="1" build="p" bldLvl="2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8B0F2D5A-E694-6F49-B9C7-2162F1D39B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24 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C9F9D086-7601-0342-A0E7-41C536556D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Declaration of complete demolition</a:t>
            </a:r>
          </a:p>
          <a:p>
            <a:pPr lvl="1" eaLnBrk="1" hangingPunct="1">
              <a:defRPr/>
            </a:pPr>
            <a:r>
              <a:rPr lang="en-US" altLang="en-US" sz="2800" dirty="0"/>
              <a:t>Of the temple, Jerusalem and the overthrow of national, fleshly Israel</a:t>
            </a:r>
          </a:p>
          <a:p>
            <a:pPr eaLnBrk="1" hangingPunct="1">
              <a:defRPr/>
            </a:pPr>
            <a:r>
              <a:rPr lang="en-US" altLang="en-US" sz="3200" dirty="0"/>
              <a:t>The prophecy of chapter 23 spurred the question of His disciples</a:t>
            </a:r>
          </a:p>
          <a:p>
            <a:pPr lvl="1" eaLnBrk="1" hangingPunct="1">
              <a:defRPr/>
            </a:pPr>
            <a:r>
              <a:rPr lang="en-US" altLang="en-US" sz="2800" dirty="0"/>
              <a:t>How can this be destroyed</a:t>
            </a:r>
          </a:p>
          <a:p>
            <a:pPr eaLnBrk="1" hangingPunct="1">
              <a:defRPr/>
            </a:pPr>
            <a:r>
              <a:rPr lang="en-US" altLang="en-US" sz="3200" dirty="0"/>
              <a:t>Jesus’ answer (v.2)</a:t>
            </a:r>
          </a:p>
          <a:p>
            <a:pPr lvl="1" eaLnBrk="1" hangingPunct="1">
              <a:defRPr/>
            </a:pPr>
            <a:r>
              <a:rPr lang="en-US" altLang="en-US" sz="2800" dirty="0"/>
              <a:t>It will be destroyed</a:t>
            </a:r>
          </a:p>
        </p:txBody>
      </p:sp>
    </p:spTree>
    <p:extLst>
      <p:ext uri="{BB962C8B-B14F-4D97-AF65-F5344CB8AC3E}">
        <p14:creationId xmlns:p14="http://schemas.microsoft.com/office/powerpoint/2010/main" val="13454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uiExpand="1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4BA5C7F4-A5FC-AF40-B09D-591139D1D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3:7-10 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BD30588A-1DCE-4547-919A-19D9EC9A7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They were a “brood of vipers”</a:t>
            </a:r>
          </a:p>
        </p:txBody>
      </p:sp>
    </p:spTree>
    <p:extLst>
      <p:ext uri="{BB962C8B-B14F-4D97-AF65-F5344CB8AC3E}">
        <p14:creationId xmlns:p14="http://schemas.microsoft.com/office/powerpoint/2010/main" val="325798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uiExpand="1" build="p" bldLvl="2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8B0F2D5A-E694-6F49-B9C7-2162F1D39B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24 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C9F9D086-7601-0342-A0E7-41C536556D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Declaration of complete demolition</a:t>
            </a:r>
          </a:p>
          <a:p>
            <a:pPr lvl="1" eaLnBrk="1" hangingPunct="1">
              <a:defRPr/>
            </a:pPr>
            <a:r>
              <a:rPr lang="en-US" altLang="en-US" sz="2800" dirty="0"/>
              <a:t>Of the temple, Jerusalem and the overthrow of national, fleshly Israel</a:t>
            </a:r>
          </a:p>
          <a:p>
            <a:pPr eaLnBrk="1" hangingPunct="1">
              <a:defRPr/>
            </a:pPr>
            <a:r>
              <a:rPr lang="en-US" altLang="en-US" sz="3200" dirty="0"/>
              <a:t>The prophecy of chapter 23 spurred the question of His disciples</a:t>
            </a:r>
          </a:p>
          <a:p>
            <a:pPr lvl="1" eaLnBrk="1" hangingPunct="1">
              <a:defRPr/>
            </a:pPr>
            <a:r>
              <a:rPr lang="en-US" altLang="en-US" sz="2800" dirty="0"/>
              <a:t>How can this be destroyed</a:t>
            </a:r>
          </a:p>
          <a:p>
            <a:pPr eaLnBrk="1" hangingPunct="1">
              <a:defRPr/>
            </a:pPr>
            <a:r>
              <a:rPr lang="en-US" altLang="en-US" sz="3200" dirty="0"/>
              <a:t>Jesus’ answer (v.2)</a:t>
            </a:r>
          </a:p>
          <a:p>
            <a:pPr lvl="1" eaLnBrk="1" hangingPunct="1">
              <a:defRPr/>
            </a:pPr>
            <a:r>
              <a:rPr lang="en-US" altLang="en-US" sz="2800" dirty="0"/>
              <a:t>It will be destroyed</a:t>
            </a:r>
          </a:p>
          <a:p>
            <a:pPr lvl="1" eaLnBrk="1" hangingPunct="1">
              <a:defRPr/>
            </a:pPr>
            <a:r>
              <a:rPr lang="en-US" altLang="en-US" sz="2800" dirty="0"/>
              <a:t>He then tells when and how (vv.4-34)</a:t>
            </a:r>
          </a:p>
        </p:txBody>
      </p:sp>
    </p:spTree>
    <p:extLst>
      <p:ext uri="{BB962C8B-B14F-4D97-AF65-F5344CB8AC3E}">
        <p14:creationId xmlns:p14="http://schemas.microsoft.com/office/powerpoint/2010/main" val="352133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uiExpand="1" build="p" bldLvl="2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B5D93C1E-33ED-5A4A-A581-5394E7B42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6000" dirty="0">
                <a:latin typeface="Albertus Extra Bold" panose="020E0602030304020304" pitchFamily="34" charset="0"/>
              </a:rPr>
              <a:t>Matthew 24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0AF2E6FD-E035-0743-8285-0D499EB1E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848600" cy="51816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buFont typeface="Symbol" pitchFamily="2" charset="2"/>
              <a:buNone/>
              <a:defRPr/>
            </a:pPr>
            <a:endParaRPr lang="en-US" altLang="en-US" sz="1800" dirty="0"/>
          </a:p>
          <a:p>
            <a:pPr algn="ctr" eaLnBrk="1" hangingPunct="1">
              <a:buFont typeface="Symbol" pitchFamily="2" charset="2"/>
              <a:buNone/>
              <a:defRPr/>
            </a:pPr>
            <a:r>
              <a:rPr lang="en-US" altLang="en-US" sz="6600" u="sng" dirty="0">
                <a:latin typeface="+mj-lt"/>
              </a:rPr>
              <a:t>The Context</a:t>
            </a:r>
            <a:endParaRPr lang="en-US" altLang="en-US" sz="6600" i="1" u="sng" dirty="0">
              <a:solidFill>
                <a:schemeClr val="tx2"/>
              </a:solidFill>
              <a:latin typeface="+mj-lt"/>
            </a:endParaRPr>
          </a:p>
          <a:p>
            <a:pPr algn="ctr" eaLnBrk="1" hangingPunct="1">
              <a:buFont typeface="Symbol" pitchFamily="2" charset="2"/>
              <a:buNone/>
              <a:defRPr/>
            </a:pPr>
            <a:endParaRPr lang="en-US" altLang="en-US" i="1" dirty="0">
              <a:solidFill>
                <a:schemeClr val="tx2"/>
              </a:solidFill>
              <a:latin typeface="Papyrus" panose="020B0602040200020303" pitchFamily="34" charset="77"/>
            </a:endParaRPr>
          </a:p>
          <a:p>
            <a:pPr algn="ctr" eaLnBrk="1" hangingPunct="1">
              <a:buFont typeface="Symbol" pitchFamily="2" charset="2"/>
              <a:buNone/>
              <a:defRPr/>
            </a:pPr>
            <a:r>
              <a:rPr lang="en-US" altLang="en-US" sz="4800" i="1" dirty="0">
                <a:solidFill>
                  <a:schemeClr val="tx2"/>
                </a:solidFill>
                <a:latin typeface="Papyrus" panose="020B0602040200020303" pitchFamily="34" charset="77"/>
              </a:rPr>
              <a:t>The Fourth Key To Proper Understanding </a:t>
            </a:r>
            <a:endParaRPr lang="en-US" altLang="en-US" sz="4800" dirty="0">
              <a:solidFill>
                <a:schemeClr val="tx2"/>
              </a:solidFill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4201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6482CE4-29F5-8143-9479-5E5C47CE53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05000" y="1676400"/>
            <a:ext cx="7239000" cy="21161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6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Matthew 24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4723A06-0FF2-4148-B96E-B49D054372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11350" y="3792538"/>
            <a:ext cx="7232650" cy="1236662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sz="4400" b="0" dirty="0">
                <a:solidFill>
                  <a:schemeClr val="tx2"/>
                </a:solidFill>
                <a:latin typeface="Papyrus" panose="020B0602040200020303" pitchFamily="34" charset="77"/>
              </a:rPr>
              <a:t>Unlocking the difficult text</a:t>
            </a:r>
          </a:p>
        </p:txBody>
      </p:sp>
    </p:spTree>
    <p:extLst>
      <p:ext uri="{BB962C8B-B14F-4D97-AF65-F5344CB8AC3E}">
        <p14:creationId xmlns:p14="http://schemas.microsoft.com/office/powerpoint/2010/main" val="60671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4BA5C7F4-A5FC-AF40-B09D-591139D1D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3:7-10 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BD30588A-1DCE-4547-919A-19D9EC9A7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They were a “brood of vipers”</a:t>
            </a:r>
          </a:p>
          <a:p>
            <a:pPr lvl="1" eaLnBrk="1" hangingPunct="1">
              <a:defRPr/>
            </a:pPr>
            <a:r>
              <a:rPr lang="en-US" altLang="en-US" sz="3200" dirty="0"/>
              <a:t>Metaphor for their </a:t>
            </a:r>
            <a:r>
              <a:rPr lang="en-US" altLang="en-US" sz="3200" i="1" u="sng" dirty="0"/>
              <a:t>likeness</a:t>
            </a:r>
            <a:r>
              <a:rPr lang="en-US" altLang="en-US" sz="3200" dirty="0"/>
              <a:t> to vipers</a:t>
            </a:r>
          </a:p>
          <a:p>
            <a:pPr lvl="2" eaLnBrk="1" hangingPunct="1">
              <a:defRPr/>
            </a:pPr>
            <a:r>
              <a:rPr lang="en-US" altLang="en-US" sz="2800" dirty="0"/>
              <a:t>full of guile, malice, cunning and venom</a:t>
            </a:r>
          </a:p>
        </p:txBody>
      </p:sp>
    </p:spTree>
    <p:extLst>
      <p:ext uri="{BB962C8B-B14F-4D97-AF65-F5344CB8AC3E}">
        <p14:creationId xmlns:p14="http://schemas.microsoft.com/office/powerpoint/2010/main" val="231249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uiExpand="1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4BA5C7F4-A5FC-AF40-B09D-591139D1D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3:7-10 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BD30588A-1DCE-4547-919A-19D9EC9A7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They were a “brood of vipers”</a:t>
            </a:r>
          </a:p>
          <a:p>
            <a:pPr lvl="1" eaLnBrk="1" hangingPunct="1">
              <a:defRPr/>
            </a:pPr>
            <a:r>
              <a:rPr lang="en-US" altLang="en-US" sz="3200" dirty="0"/>
              <a:t>Metaphor for their </a:t>
            </a:r>
            <a:r>
              <a:rPr lang="en-US" altLang="en-US" sz="3200" i="1" u="sng" dirty="0"/>
              <a:t>likeness</a:t>
            </a:r>
            <a:r>
              <a:rPr lang="en-US" altLang="en-US" sz="3200" dirty="0"/>
              <a:t> to vipers</a:t>
            </a:r>
          </a:p>
          <a:p>
            <a:pPr lvl="2" eaLnBrk="1" hangingPunct="1">
              <a:defRPr/>
            </a:pPr>
            <a:r>
              <a:rPr lang="en-US" altLang="en-US" sz="2800" dirty="0"/>
              <a:t>full of guile, malice, cunning and venom</a:t>
            </a:r>
          </a:p>
          <a:p>
            <a:pPr lvl="1" eaLnBrk="1" hangingPunct="1">
              <a:defRPr/>
            </a:pPr>
            <a:r>
              <a:rPr lang="en-US" altLang="en-US" sz="3200" dirty="0"/>
              <a:t>The serpent is an emblem of the devil</a:t>
            </a:r>
          </a:p>
          <a:p>
            <a:pPr lvl="2" eaLnBrk="1" hangingPunct="1">
              <a:defRPr/>
            </a:pPr>
            <a:r>
              <a:rPr lang="en-US" altLang="en-US" sz="2800" dirty="0"/>
              <a:t>(Gen.3:1) (Rev.12:9,14,15)</a:t>
            </a:r>
          </a:p>
        </p:txBody>
      </p:sp>
    </p:spTree>
    <p:extLst>
      <p:ext uri="{BB962C8B-B14F-4D97-AF65-F5344CB8AC3E}">
        <p14:creationId xmlns:p14="http://schemas.microsoft.com/office/powerpoint/2010/main" val="361118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uiExpand="1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4BA5C7F4-A5FC-AF40-B09D-591139D1D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Matthew 3:7-10 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BD30588A-1DCE-4547-919A-19D9EC9A7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525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They were a “brood of vipers”</a:t>
            </a:r>
          </a:p>
          <a:p>
            <a:pPr lvl="1" eaLnBrk="1" hangingPunct="1">
              <a:defRPr/>
            </a:pPr>
            <a:r>
              <a:rPr lang="en-US" altLang="en-US" sz="3200" dirty="0"/>
              <a:t>Metaphor for their </a:t>
            </a:r>
            <a:r>
              <a:rPr lang="en-US" altLang="en-US" sz="3200" i="1" u="sng" dirty="0"/>
              <a:t>likeness</a:t>
            </a:r>
            <a:r>
              <a:rPr lang="en-US" altLang="en-US" sz="3200" dirty="0"/>
              <a:t> to vipers</a:t>
            </a:r>
          </a:p>
          <a:p>
            <a:pPr lvl="2" eaLnBrk="1" hangingPunct="1">
              <a:defRPr/>
            </a:pPr>
            <a:r>
              <a:rPr lang="en-US" altLang="en-US" sz="2800" dirty="0"/>
              <a:t>full of guile, malice, cunning and venom</a:t>
            </a:r>
          </a:p>
          <a:p>
            <a:pPr lvl="1" eaLnBrk="1" hangingPunct="1">
              <a:defRPr/>
            </a:pPr>
            <a:r>
              <a:rPr lang="en-US" altLang="en-US" sz="3200" dirty="0"/>
              <a:t>The serpent is an emblem of the devil</a:t>
            </a:r>
          </a:p>
          <a:p>
            <a:pPr lvl="2" eaLnBrk="1" hangingPunct="1">
              <a:defRPr/>
            </a:pPr>
            <a:r>
              <a:rPr lang="en-US" altLang="en-US" sz="2800" dirty="0"/>
              <a:t>(Gen.3:1) (Rev.12:9,14,15)</a:t>
            </a:r>
          </a:p>
          <a:p>
            <a:pPr lvl="1" eaLnBrk="1" hangingPunct="1">
              <a:defRPr/>
            </a:pPr>
            <a:r>
              <a:rPr lang="en-US" altLang="en-US" sz="3200" dirty="0"/>
              <a:t>Jesus repeated John’s words</a:t>
            </a:r>
          </a:p>
          <a:p>
            <a:pPr lvl="2" eaLnBrk="1" hangingPunct="1">
              <a:defRPr/>
            </a:pPr>
            <a:r>
              <a:rPr lang="en-US" altLang="en-US" sz="2800" dirty="0"/>
              <a:t>(Matt.12:34 ; 23:33)</a:t>
            </a:r>
          </a:p>
        </p:txBody>
      </p:sp>
    </p:spTree>
    <p:extLst>
      <p:ext uri="{BB962C8B-B14F-4D97-AF65-F5344CB8AC3E}">
        <p14:creationId xmlns:p14="http://schemas.microsoft.com/office/powerpoint/2010/main" val="373206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uiExpand="1" build="p" bldLvl="2" autoUpdateAnimBg="0"/>
    </p:bldLst>
  </p:timing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Albertus Medium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4616</TotalTime>
  <Words>2017</Words>
  <Application>Microsoft Macintosh PowerPoint</Application>
  <PresentationFormat>On-screen Show (4:3)</PresentationFormat>
  <Paragraphs>277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0" baseType="lpstr">
      <vt:lpstr>Albertus Extra Bold</vt:lpstr>
      <vt:lpstr>Albertus Medium</vt:lpstr>
      <vt:lpstr>Arial</vt:lpstr>
      <vt:lpstr>Arial Narrow</vt:lpstr>
      <vt:lpstr>Papyrus</vt:lpstr>
      <vt:lpstr>Symbol</vt:lpstr>
      <vt:lpstr>Times New Roman</vt:lpstr>
      <vt:lpstr>Lock And Key</vt:lpstr>
      <vt:lpstr>Matthew 24</vt:lpstr>
      <vt:lpstr>Matthew 24</vt:lpstr>
      <vt:lpstr>Matt. 24: Four Part Study</vt:lpstr>
      <vt:lpstr>Matthew 24</vt:lpstr>
      <vt:lpstr>Matthew 3:7-10 </vt:lpstr>
      <vt:lpstr>Matthew 3:7-10 </vt:lpstr>
      <vt:lpstr>Matthew 3:7-10 </vt:lpstr>
      <vt:lpstr>Matthew 3:7-10 </vt:lpstr>
      <vt:lpstr>Matthew 3:7-10 </vt:lpstr>
      <vt:lpstr>Matthew 3:7-10 </vt:lpstr>
      <vt:lpstr>Matthew 3:7-10 </vt:lpstr>
      <vt:lpstr>Matthew 3:7-10 </vt:lpstr>
      <vt:lpstr>Matthew 3:7-10 </vt:lpstr>
      <vt:lpstr>Matthew 3:7-10 </vt:lpstr>
      <vt:lpstr>Matthew 3:7-10 </vt:lpstr>
      <vt:lpstr>Matthew 3:7-10 </vt:lpstr>
      <vt:lpstr>Matthew 3:7-10 </vt:lpstr>
      <vt:lpstr>Matthew 3:7-10 </vt:lpstr>
      <vt:lpstr>Matthew 3:7-10 </vt:lpstr>
      <vt:lpstr>Matthew 8:5-12 </vt:lpstr>
      <vt:lpstr>Matthew 8:5-12 </vt:lpstr>
      <vt:lpstr>Matthew 8:5-12 </vt:lpstr>
      <vt:lpstr>Matthew 8:5-12 </vt:lpstr>
      <vt:lpstr>Matthew 8:5-12 </vt:lpstr>
      <vt:lpstr>Matthew 8:5-12 </vt:lpstr>
      <vt:lpstr>Matthew 8:5-12 </vt:lpstr>
      <vt:lpstr>Matthew 8:5-12 </vt:lpstr>
      <vt:lpstr>Matthew 8:5-12 </vt:lpstr>
      <vt:lpstr>Matthew 21 </vt:lpstr>
      <vt:lpstr>Matthew 21 </vt:lpstr>
      <vt:lpstr>Matthew 21 </vt:lpstr>
      <vt:lpstr>Matthew 21 </vt:lpstr>
      <vt:lpstr>Matthew 21 </vt:lpstr>
      <vt:lpstr>Matthew 21 </vt:lpstr>
      <vt:lpstr>Matthew 21 </vt:lpstr>
      <vt:lpstr>Matthew 21 </vt:lpstr>
      <vt:lpstr>Matthew 22 </vt:lpstr>
      <vt:lpstr>Matthew 22 </vt:lpstr>
      <vt:lpstr>Matthew 22 </vt:lpstr>
      <vt:lpstr>Matthew 22 </vt:lpstr>
      <vt:lpstr>Matthew 22 </vt:lpstr>
      <vt:lpstr>Matthew 22 </vt:lpstr>
      <vt:lpstr>Matthew 23 </vt:lpstr>
      <vt:lpstr>Matthew 23 </vt:lpstr>
      <vt:lpstr>Matthew 23 </vt:lpstr>
      <vt:lpstr>Matthew 23 </vt:lpstr>
      <vt:lpstr>Matthew 23 </vt:lpstr>
      <vt:lpstr>Matthew 23 </vt:lpstr>
      <vt:lpstr>Matthew 23 </vt:lpstr>
      <vt:lpstr>Matthew 23 </vt:lpstr>
      <vt:lpstr>Matthew 23 </vt:lpstr>
      <vt:lpstr>Matthew 23 </vt:lpstr>
      <vt:lpstr>Matthew 23 </vt:lpstr>
      <vt:lpstr>Matthew 23 </vt:lpstr>
      <vt:lpstr>Matthew 24 </vt:lpstr>
      <vt:lpstr>Matthew 24 </vt:lpstr>
      <vt:lpstr>Matthew 24 </vt:lpstr>
      <vt:lpstr>Matthew 24 </vt:lpstr>
      <vt:lpstr>Matthew 24 </vt:lpstr>
      <vt:lpstr>Matthew 24 </vt:lpstr>
      <vt:lpstr>Matthew 24</vt:lpstr>
      <vt:lpstr>Matthew 24</vt:lpstr>
    </vt:vector>
  </TitlesOfParts>
  <Manager/>
  <Company>Woodland Hills church of Chris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“Train up a child”</dc:title>
  <dc:subject/>
  <dc:creator>Hal Hammons</dc:creator>
  <cp:keywords/>
  <dc:description/>
  <cp:lastModifiedBy>Brett Hogland</cp:lastModifiedBy>
  <cp:revision>40</cp:revision>
  <cp:lastPrinted>2003-10-24T21:23:07Z</cp:lastPrinted>
  <dcterms:created xsi:type="dcterms:W3CDTF">2002-02-28T20:04:07Z</dcterms:created>
  <dcterms:modified xsi:type="dcterms:W3CDTF">2018-09-02T03:15:58Z</dcterms:modified>
  <cp:category/>
</cp:coreProperties>
</file>