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embeddedFontLst>
    <p:embeddedFont>
      <p:font typeface="Blackadder ITC" panose="04020505051007020D02" pitchFamily="82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7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7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3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6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0560-5993-46D7-BDFC-4345C702B85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C979-556C-483C-88A0-3ECCF78FF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CA6F-8D36-40C0-808D-00C259A2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2215-5521-4E40-BE12-8D2B629C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CBD4-42FC-4466-8F5F-331E6F504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4424822"/>
            <a:ext cx="8021177" cy="131764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latin typeface="Blackadder ITC" panose="04020505051007020D02" pitchFamily="82" charset="0"/>
              </a:rPr>
              <a:t>The Bread from Heaven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FDCF-2C48-4D2B-8456-4943C9B20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5623197"/>
            <a:ext cx="8021177" cy="923378"/>
          </a:xfrm>
        </p:spPr>
        <p:txBody>
          <a:bodyPr>
            <a:normAutofit/>
          </a:bodyPr>
          <a:lstStyle/>
          <a:p>
            <a:pPr algn="l"/>
            <a:r>
              <a:rPr lang="en-US" sz="4400" i="1" dirty="0"/>
              <a:t>John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3FF11-FE0C-48C0-8B67-3A5CB889C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8"/>
          <a:stretch/>
        </p:blipFill>
        <p:spPr>
          <a:xfrm>
            <a:off x="20" y="10"/>
            <a:ext cx="9143980" cy="42421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15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E141-83C6-4F9B-B8BF-D568A799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672"/>
            <a:ext cx="7886700" cy="14190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chemeClr val="bg1"/>
                </a:solidFill>
                <a:latin typeface="Blackadder ITC" panose="04020505051007020D02" pitchFamily="82" charset="0"/>
              </a:rPr>
              <a:t>The Bread from Heaven</a:t>
            </a:r>
            <a:br>
              <a:rPr lang="en-US" sz="6000" b="1" dirty="0">
                <a:solidFill>
                  <a:schemeClr val="bg1"/>
                </a:solidFill>
                <a:latin typeface="Blackadder ITC" panose="04020505051007020D02" pitchFamily="82" charset="0"/>
              </a:rPr>
            </a:br>
            <a:r>
              <a:rPr lang="en-US" sz="4900" i="1" dirty="0">
                <a:solidFill>
                  <a:schemeClr val="bg1"/>
                </a:solidFill>
                <a:latin typeface="+mn-lt"/>
              </a:rPr>
              <a:t>John 6</a:t>
            </a:r>
            <a:endParaRPr lang="en-US" sz="6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042C-E684-451D-8321-EFFC3E37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825624"/>
            <a:ext cx="8515350" cy="476070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The True Bread from Heaven </a:t>
            </a:r>
            <a:r>
              <a:rPr lang="en-US" sz="3800" i="1" dirty="0">
                <a:solidFill>
                  <a:schemeClr val="bg1"/>
                </a:solidFill>
              </a:rPr>
              <a:t>(vv. 25-34)</a:t>
            </a:r>
          </a:p>
          <a:p>
            <a:r>
              <a:rPr lang="en-US" sz="3800" dirty="0">
                <a:solidFill>
                  <a:schemeClr val="bg1"/>
                </a:solidFill>
              </a:rPr>
              <a:t>Jesus – The Bread of Life </a:t>
            </a:r>
            <a:r>
              <a:rPr lang="en-US" sz="3800" i="1" dirty="0">
                <a:solidFill>
                  <a:schemeClr val="bg1"/>
                </a:solidFill>
              </a:rPr>
              <a:t>(vv. 35-40)</a:t>
            </a:r>
          </a:p>
          <a:p>
            <a:r>
              <a:rPr lang="en-US" sz="3800" dirty="0">
                <a:solidFill>
                  <a:schemeClr val="bg1"/>
                </a:solidFill>
              </a:rPr>
              <a:t>Partaking of the Bread of Life </a:t>
            </a:r>
            <a:r>
              <a:rPr lang="en-US" sz="3800" i="1" dirty="0">
                <a:solidFill>
                  <a:schemeClr val="bg1"/>
                </a:solidFill>
              </a:rPr>
              <a:t>(vv. 41-58)</a:t>
            </a:r>
          </a:p>
          <a:p>
            <a:r>
              <a:rPr lang="en-US" sz="3800" dirty="0">
                <a:solidFill>
                  <a:schemeClr val="bg1"/>
                </a:solidFill>
              </a:rPr>
              <a:t>The Disciples’ Reaction to Jesus’ Words </a:t>
            </a:r>
            <a:r>
              <a:rPr lang="en-US" sz="3800" i="1" dirty="0">
                <a:solidFill>
                  <a:schemeClr val="bg1"/>
                </a:solidFill>
              </a:rPr>
              <a:t>(vv. 60-69)</a:t>
            </a:r>
          </a:p>
        </p:txBody>
      </p:sp>
    </p:spTree>
    <p:extLst>
      <p:ext uri="{BB962C8B-B14F-4D97-AF65-F5344CB8AC3E}">
        <p14:creationId xmlns:p14="http://schemas.microsoft.com/office/powerpoint/2010/main" val="10419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E141-83C6-4F9B-B8BF-D568A799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672"/>
            <a:ext cx="7886700" cy="14190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chemeClr val="bg1"/>
                </a:solidFill>
                <a:latin typeface="Blackadder ITC" panose="04020505051007020D02" pitchFamily="82" charset="0"/>
              </a:rPr>
              <a:t>Points of Application</a:t>
            </a:r>
            <a:br>
              <a:rPr lang="en-US" sz="6000" b="1" dirty="0">
                <a:solidFill>
                  <a:schemeClr val="bg1"/>
                </a:solidFill>
                <a:latin typeface="Blackadder ITC" panose="04020505051007020D02" pitchFamily="82" charset="0"/>
              </a:rPr>
            </a:br>
            <a:r>
              <a:rPr lang="en-US" sz="4900" i="1" dirty="0">
                <a:solidFill>
                  <a:schemeClr val="bg1"/>
                </a:solidFill>
                <a:latin typeface="+mn-lt"/>
              </a:rPr>
              <a:t>John 6</a:t>
            </a:r>
            <a:endParaRPr lang="en-US" sz="6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042C-E684-451D-8321-EFFC3E37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825624"/>
            <a:ext cx="8515350" cy="476070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Biblical Faith has a Working Nature               </a:t>
            </a:r>
            <a:r>
              <a:rPr lang="en-US" sz="3800" i="1" dirty="0">
                <a:solidFill>
                  <a:schemeClr val="bg1"/>
                </a:solidFill>
              </a:rPr>
              <a:t>(vv. 27-29) – Hebrews 11:6; James 2</a:t>
            </a:r>
          </a:p>
          <a:p>
            <a:r>
              <a:rPr lang="en-US" sz="3800" dirty="0">
                <a:solidFill>
                  <a:schemeClr val="bg1"/>
                </a:solidFill>
              </a:rPr>
              <a:t>How the Father Draws                                  </a:t>
            </a:r>
            <a:r>
              <a:rPr lang="en-US" sz="3800" i="1" dirty="0">
                <a:solidFill>
                  <a:schemeClr val="bg1"/>
                </a:solidFill>
              </a:rPr>
              <a:t>(vv. 44-45) – Acts 16:13-15</a:t>
            </a:r>
          </a:p>
          <a:p>
            <a:r>
              <a:rPr lang="en-US" sz="3800" dirty="0">
                <a:solidFill>
                  <a:schemeClr val="bg1"/>
                </a:solidFill>
              </a:rPr>
              <a:t>The Saving Response of Faith                        </a:t>
            </a:r>
            <a:r>
              <a:rPr lang="en-US" sz="3800" i="1" dirty="0">
                <a:solidFill>
                  <a:schemeClr val="bg1"/>
                </a:solidFill>
              </a:rPr>
              <a:t>(vv. 47-58) – Galatians 2:20</a:t>
            </a:r>
          </a:p>
          <a:p>
            <a:r>
              <a:rPr lang="en-US" sz="3800" dirty="0">
                <a:solidFill>
                  <a:schemeClr val="bg1"/>
                </a:solidFill>
              </a:rPr>
              <a:t>Everlasting Life Starts Now                       </a:t>
            </a:r>
            <a:r>
              <a:rPr lang="en-US" sz="3800" i="1" dirty="0">
                <a:solidFill>
                  <a:schemeClr val="bg1"/>
                </a:solidFill>
              </a:rPr>
              <a:t>(v. 47) – 1 John 5:11; 3:2-3</a:t>
            </a:r>
          </a:p>
        </p:txBody>
      </p:sp>
    </p:spTree>
    <p:extLst>
      <p:ext uri="{BB962C8B-B14F-4D97-AF65-F5344CB8AC3E}">
        <p14:creationId xmlns:p14="http://schemas.microsoft.com/office/powerpoint/2010/main" val="9455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CBD4-42FC-4466-8F5F-331E6F504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4424822"/>
            <a:ext cx="8021177" cy="1317643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latin typeface="Blackadder ITC" panose="04020505051007020D02" pitchFamily="82" charset="0"/>
              </a:rPr>
              <a:t>The Bread from Heaven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FDCF-2C48-4D2B-8456-4943C9B20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5623197"/>
            <a:ext cx="8021177" cy="923378"/>
          </a:xfrm>
        </p:spPr>
        <p:txBody>
          <a:bodyPr>
            <a:normAutofit/>
          </a:bodyPr>
          <a:lstStyle/>
          <a:p>
            <a:pPr algn="l"/>
            <a:r>
              <a:rPr lang="en-US" sz="4400" i="1" dirty="0"/>
              <a:t>John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3FF11-FE0C-48C0-8B67-3A5CB889C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8"/>
          <a:stretch/>
        </p:blipFill>
        <p:spPr>
          <a:xfrm>
            <a:off x="20" y="10"/>
            <a:ext cx="9143980" cy="42421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8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121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Blackadder ITC</vt:lpstr>
      <vt:lpstr>Calibri Light</vt:lpstr>
      <vt:lpstr>Calibri</vt:lpstr>
      <vt:lpstr>Office Theme</vt:lpstr>
      <vt:lpstr>PowerPoint Presentation</vt:lpstr>
      <vt:lpstr>The Bread from Heaven</vt:lpstr>
      <vt:lpstr>The Bread from Heaven John 6</vt:lpstr>
      <vt:lpstr>Points of Application John 6</vt:lpstr>
      <vt:lpstr>The Bread from Heaven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3</cp:revision>
  <dcterms:created xsi:type="dcterms:W3CDTF">2018-09-14T18:14:58Z</dcterms:created>
  <dcterms:modified xsi:type="dcterms:W3CDTF">2018-09-16T11:56:28Z</dcterms:modified>
</cp:coreProperties>
</file>