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5" r:id="rId2"/>
    <p:sldId id="261" r:id="rId3"/>
    <p:sldId id="256" r:id="rId4"/>
    <p:sldId id="258" r:id="rId5"/>
    <p:sldId id="266" r:id="rId6"/>
    <p:sldId id="268" r:id="rId7"/>
    <p:sldId id="276" r:id="rId8"/>
    <p:sldId id="277" r:id="rId9"/>
    <p:sldId id="278" r:id="rId10"/>
    <p:sldId id="279" r:id="rId11"/>
    <p:sldId id="280" r:id="rId12"/>
    <p:sldId id="281" r:id="rId13"/>
    <p:sldId id="282" r:id="rId14"/>
    <p:sldId id="269" r:id="rId15"/>
    <p:sldId id="270" r:id="rId16"/>
    <p:sldId id="271" r:id="rId17"/>
    <p:sldId id="284" r:id="rId18"/>
    <p:sldId id="285" r:id="rId19"/>
    <p:sldId id="272" r:id="rId20"/>
    <p:sldId id="274"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699684-26D2-4C08-B23A-B60AF24AFE01}" type="datetimeFigureOut">
              <a:rPr lang="en-US" smtClean="0"/>
              <a:pPr/>
              <a:t>2/26/2019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8ACFA2-342E-4BE0-9686-3CFE262BD18D}" type="slidenum">
              <a:rPr lang="en-US" smtClean="0"/>
              <a:pPr/>
              <a:t>‹#›</a:t>
            </a:fld>
            <a:endParaRPr lang="en-US"/>
          </a:p>
        </p:txBody>
      </p:sp>
    </p:spTree>
    <p:extLst>
      <p:ext uri="{BB962C8B-B14F-4D97-AF65-F5344CB8AC3E}">
        <p14:creationId xmlns:p14="http://schemas.microsoft.com/office/powerpoint/2010/main" val="114341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8ACFA2-342E-4BE0-9686-3CFE262BD18D}"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FFD08F-AA43-4AF3-A81E-2AF46B2B3FC5}" type="datetimeFigureOut">
              <a:rPr lang="en-US" smtClean="0"/>
              <a:pPr/>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398301410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FD08F-AA43-4AF3-A81E-2AF46B2B3FC5}" type="datetimeFigureOut">
              <a:rPr lang="en-US" smtClean="0"/>
              <a:pPr/>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3831371728"/>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FD08F-AA43-4AF3-A81E-2AF46B2B3FC5}" type="datetimeFigureOut">
              <a:rPr lang="en-US" smtClean="0"/>
              <a:pPr/>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290721037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FD08F-AA43-4AF3-A81E-2AF46B2B3FC5}" type="datetimeFigureOut">
              <a:rPr lang="en-US" smtClean="0"/>
              <a:pPr/>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403215937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FFD08F-AA43-4AF3-A81E-2AF46B2B3FC5}" type="datetimeFigureOut">
              <a:rPr lang="en-US" smtClean="0"/>
              <a:pPr/>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242601506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FD08F-AA43-4AF3-A81E-2AF46B2B3FC5}" type="datetimeFigureOut">
              <a:rPr lang="en-US" smtClean="0"/>
              <a:pPr/>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137585760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FFD08F-AA43-4AF3-A81E-2AF46B2B3FC5}" type="datetimeFigureOut">
              <a:rPr lang="en-US" smtClean="0"/>
              <a:pPr/>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221229395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FFD08F-AA43-4AF3-A81E-2AF46B2B3FC5}" type="datetimeFigureOut">
              <a:rPr lang="en-US" smtClean="0"/>
              <a:pPr/>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184861573"/>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FD08F-AA43-4AF3-A81E-2AF46B2B3FC5}" type="datetimeFigureOut">
              <a:rPr lang="en-US" smtClean="0"/>
              <a:pPr/>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4124981881"/>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FFD08F-AA43-4AF3-A81E-2AF46B2B3FC5}" type="datetimeFigureOut">
              <a:rPr lang="en-US" smtClean="0"/>
              <a:pPr/>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80101784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FFD08F-AA43-4AF3-A81E-2AF46B2B3FC5}" type="datetimeFigureOut">
              <a:rPr lang="en-US" smtClean="0"/>
              <a:pPr/>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4B503-3E82-4631-9660-34BB7609E1FA}" type="slidenum">
              <a:rPr lang="en-US" smtClean="0"/>
              <a:pPr/>
              <a:t>‹#›</a:t>
            </a:fld>
            <a:endParaRPr lang="en-US"/>
          </a:p>
        </p:txBody>
      </p:sp>
    </p:spTree>
    <p:extLst>
      <p:ext uri="{BB962C8B-B14F-4D97-AF65-F5344CB8AC3E}">
        <p14:creationId xmlns:p14="http://schemas.microsoft.com/office/powerpoint/2010/main" val="66132073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FD08F-AA43-4AF3-A81E-2AF46B2B3FC5}" type="datetimeFigureOut">
              <a:rPr lang="en-US" smtClean="0"/>
              <a:pPr/>
              <a:t>2/26/2019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4B503-3E82-4631-9660-34BB7609E1FA}" type="slidenum">
              <a:rPr lang="en-US" smtClean="0"/>
              <a:pPr/>
              <a:t>‹#›</a:t>
            </a:fld>
            <a:endParaRPr lang="en-US"/>
          </a:p>
        </p:txBody>
      </p:sp>
    </p:spTree>
    <p:extLst>
      <p:ext uri="{BB962C8B-B14F-4D97-AF65-F5344CB8AC3E}">
        <p14:creationId xmlns:p14="http://schemas.microsoft.com/office/powerpoint/2010/main" val="3791478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rmAutofit/>
          </a:bodyPr>
          <a:lstStyle/>
          <a:p>
            <a:r>
              <a:rPr lang="en-US" sz="2800" b="1" dirty="0"/>
              <a:t>“Children, </a:t>
            </a:r>
            <a:r>
              <a:rPr lang="en-US" sz="2800" b="1" dirty="0">
                <a:solidFill>
                  <a:srgbClr val="C00000"/>
                </a:solidFill>
              </a:rPr>
              <a:t>obey your parents </a:t>
            </a:r>
            <a:r>
              <a:rPr lang="en-US" sz="2800" b="1" dirty="0"/>
              <a:t>in the Lord, for this is right. ‘</a:t>
            </a:r>
            <a:r>
              <a:rPr lang="en-US" sz="2800" b="1" dirty="0">
                <a:solidFill>
                  <a:srgbClr val="C00000"/>
                </a:solidFill>
              </a:rPr>
              <a:t>Honor your father and mother</a:t>
            </a:r>
            <a:r>
              <a:rPr lang="en-US" sz="2800" b="1" dirty="0"/>
              <a:t>,’ which is the first commandment with promise: ‘that it may be well with you and you may live long on the earth.’ And you, fathers, do not provoke your children to wrath, but </a:t>
            </a:r>
            <a:r>
              <a:rPr lang="en-US" sz="2800" b="1" dirty="0">
                <a:solidFill>
                  <a:srgbClr val="C00000"/>
                </a:solidFill>
              </a:rPr>
              <a:t>bring them up </a:t>
            </a:r>
            <a:r>
              <a:rPr lang="en-US" sz="2800" b="1" dirty="0"/>
              <a:t>in the training and admonition of the Lord” (Ephesians 6:1-4).</a:t>
            </a:r>
          </a:p>
          <a:p>
            <a:endParaRPr lang="en-US" sz="1600" b="1" dirty="0"/>
          </a:p>
          <a:p>
            <a:r>
              <a:rPr lang="en-US" sz="2800" b="1" dirty="0"/>
              <a:t>“Children, </a:t>
            </a:r>
            <a:r>
              <a:rPr lang="en-US" sz="2800" b="1" dirty="0">
                <a:solidFill>
                  <a:srgbClr val="C00000"/>
                </a:solidFill>
              </a:rPr>
              <a:t>obey your parents in all things</a:t>
            </a:r>
            <a:r>
              <a:rPr lang="en-US" sz="2800" b="1" dirty="0"/>
              <a:t>, for this is well pleasing to the Lord” (Colossians 3:20).</a:t>
            </a:r>
          </a:p>
        </p:txBody>
      </p:sp>
    </p:spTree>
    <p:extLst>
      <p:ext uri="{BB962C8B-B14F-4D97-AF65-F5344CB8AC3E}">
        <p14:creationId xmlns:p14="http://schemas.microsoft.com/office/powerpoint/2010/main" val="4437665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457200" y="457200"/>
            <a:ext cx="8229600" cy="1143000"/>
          </a:xfrm>
        </p:spPr>
        <p:txBody>
          <a:bodyPr>
            <a:noAutofit/>
          </a:bodyPr>
          <a:lstStyle/>
          <a:p>
            <a:r>
              <a:rPr lang="en-US" b="1" dirty="0">
                <a:solidFill>
                  <a:srgbClr val="C00000"/>
                </a:solidFill>
              </a:rPr>
              <a:t>Holding Mom’s Hand</a:t>
            </a:r>
            <a:br>
              <a:rPr lang="en-US" b="1" dirty="0">
                <a:solidFill>
                  <a:srgbClr val="C00000"/>
                </a:solidFill>
              </a:rPr>
            </a:br>
            <a:r>
              <a:rPr lang="en-US" sz="3200" dirty="0">
                <a:latin typeface="Times New Roman" panose="02020603050405020304" pitchFamily="18" charset="0"/>
                <a:cs typeface="Times New Roman" panose="02020603050405020304" pitchFamily="18" charset="0"/>
              </a:rPr>
              <a:t>by Harry Osborne (FB Post 4/22/15)</a:t>
            </a:r>
            <a:endParaRPr lang="en-US" dirty="0"/>
          </a:p>
        </p:txBody>
      </p:sp>
      <p:sp>
        <p:nvSpPr>
          <p:cNvPr id="7" name="Content Placeholder 6"/>
          <p:cNvSpPr>
            <a:spLocks noGrp="1"/>
          </p:cNvSpPr>
          <p:nvPr>
            <p:ph idx="1"/>
          </p:nvPr>
        </p:nvSpPr>
        <p:spPr>
          <a:xfrm>
            <a:off x="457200" y="1874837"/>
            <a:ext cx="8229600" cy="4525963"/>
          </a:xfrm>
        </p:spPr>
        <p:txBody>
          <a:bodyPr>
            <a:noAutofit/>
          </a:bodyPr>
          <a:lstStyle/>
          <a:p>
            <a:r>
              <a:rPr lang="en-US" b="1" dirty="0"/>
              <a:t>“This is a word of friendly advice for my younger friends. Over the past two months, I have watched both of my parents be in ill health -- helpless, at death's door or passing from this life. I have no regrets for the time I spent with them, the love expressed or the actions which conveyed my affection for them.  As I sit holding my Mom's hand awaiting surgery, I do regret beyond</a:t>
            </a:r>
            <a:endParaRPr lang="en-US" dirty="0"/>
          </a:p>
        </p:txBody>
      </p:sp>
    </p:spTree>
    <p:extLst>
      <p:ext uri="{BB962C8B-B14F-4D97-AF65-F5344CB8AC3E}">
        <p14:creationId xmlns:p14="http://schemas.microsoft.com/office/powerpoint/2010/main" val="36769239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457200" y="457200"/>
            <a:ext cx="8229600" cy="4525963"/>
          </a:xfrm>
        </p:spPr>
        <p:txBody>
          <a:bodyPr>
            <a:noAutofit/>
          </a:bodyPr>
          <a:lstStyle/>
          <a:p>
            <a:r>
              <a:rPr lang="en-US" b="1" dirty="0"/>
              <a:t>expression every angry word, act of rebellion, failure to take time out to be there, lack of patience and my many failures to be the son God wanted me to be. Please remember in the days of your youth that you will recall your actions and reflect on them at a time when you see the life of your Mom or Dad coming to an end.  It won't matter then if you "won" that argument, got your own space, had time for yourself or showed your independence. Those things that you think are valuable right now will be time wasted</a:t>
            </a:r>
            <a:endParaRPr lang="en-US" dirty="0"/>
          </a:p>
        </p:txBody>
      </p:sp>
    </p:spTree>
    <p:extLst>
      <p:ext uri="{BB962C8B-B14F-4D97-AF65-F5344CB8AC3E}">
        <p14:creationId xmlns:p14="http://schemas.microsoft.com/office/powerpoint/2010/main" val="5034160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304800" y="503237"/>
            <a:ext cx="8534400" cy="4525963"/>
          </a:xfrm>
        </p:spPr>
        <p:txBody>
          <a:bodyPr>
            <a:noAutofit/>
          </a:bodyPr>
          <a:lstStyle/>
          <a:p>
            <a:r>
              <a:rPr lang="en-US" b="1" dirty="0"/>
              <a:t>increasing distance between the very ones you will one day wish, with all of your heart, would not leave. Don't waste your time building walls. Use your time with them to build a bond of love that will live in your memories long after you have said that last "goodbye" in this life. That kind of relationship will increase the likelihood that you will be with them again in the everlasting home of heaven. If you don't truly and deeply honor your father and mother now, why would the Father in heaven deem you worthy to be accepted into His home?”</a:t>
            </a:r>
            <a:endParaRPr lang="en-US" dirty="0"/>
          </a:p>
        </p:txBody>
      </p:sp>
    </p:spTree>
    <p:extLst>
      <p:ext uri="{BB962C8B-B14F-4D97-AF65-F5344CB8AC3E}">
        <p14:creationId xmlns:p14="http://schemas.microsoft.com/office/powerpoint/2010/main" val="193779037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Autofit/>
          </a:bodyPr>
          <a:lstStyle/>
          <a:p>
            <a:r>
              <a:rPr lang="en-US" sz="3400" b="1" dirty="0">
                <a:solidFill>
                  <a:srgbClr val="C00000"/>
                </a:solidFill>
              </a:rPr>
              <a:t>We need to rise up &amp; build godly children!</a:t>
            </a:r>
          </a:p>
          <a:p>
            <a:pPr lvl="1"/>
            <a:endParaRPr lang="en-US" sz="1000" b="1" dirty="0"/>
          </a:p>
          <a:p>
            <a:pPr lvl="1"/>
            <a:r>
              <a:rPr lang="en-US" sz="3000" b="1" dirty="0"/>
              <a:t>Command them to keep the way of the Lord and do righteousness (Gen. 18:19).</a:t>
            </a:r>
          </a:p>
          <a:p>
            <a:pPr lvl="2"/>
            <a:endParaRPr lang="en-US" sz="1200" b="1" dirty="0"/>
          </a:p>
          <a:p>
            <a:pPr lvl="1"/>
            <a:r>
              <a:rPr lang="en-US" sz="3000" b="1" dirty="0"/>
              <a:t>Train our children up in the way they should go (Prov. 22:6, 15; 13:24; 29:15, 17; Eph. 6:1-4; Col. 3:20).</a:t>
            </a:r>
          </a:p>
          <a:p>
            <a:pPr lvl="2"/>
            <a:endParaRPr lang="en-US" sz="1200" b="1" dirty="0"/>
          </a:p>
          <a:p>
            <a:pPr lvl="1"/>
            <a:r>
              <a:rPr lang="en-US" sz="3000" b="1" dirty="0"/>
              <a:t>Diligently teach our children the Word of God (Deut. 6:6-9; 2 Tim. 1:5; 3:14-15).</a:t>
            </a:r>
            <a:endParaRPr lang="en-US" b="1" dirty="0"/>
          </a:p>
        </p:txBody>
      </p:sp>
    </p:spTree>
    <p:extLst>
      <p:ext uri="{BB962C8B-B14F-4D97-AF65-F5344CB8AC3E}">
        <p14:creationId xmlns:p14="http://schemas.microsoft.com/office/powerpoint/2010/main" val="15972503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Autofit/>
          </a:bodyPr>
          <a:lstStyle/>
          <a:p>
            <a:r>
              <a:rPr lang="en-US" sz="4000" b="1" dirty="0">
                <a:solidFill>
                  <a:srgbClr val="C00000"/>
                </a:solidFill>
                <a:latin typeface="Cambria" panose="02040503050406030204" pitchFamily="18" charset="0"/>
              </a:rPr>
              <a:t>Family Life: A Biblical Perspective</a:t>
            </a:r>
            <a:br>
              <a:rPr lang="en-US" sz="3200" b="1" dirty="0"/>
            </a:br>
            <a:r>
              <a:rPr lang="en-US" sz="3200" b="1" dirty="0"/>
              <a:t>by L.A. Stauffer, p. 56</a:t>
            </a:r>
            <a:endParaRPr lang="en-US" sz="3200" b="1" dirty="0">
              <a:solidFill>
                <a:srgbClr val="C00000"/>
              </a:solidFill>
            </a:endParaRPr>
          </a:p>
        </p:txBody>
      </p:sp>
      <p:sp>
        <p:nvSpPr>
          <p:cNvPr id="6" name="Content Placeholder 5"/>
          <p:cNvSpPr>
            <a:spLocks noGrp="1"/>
          </p:cNvSpPr>
          <p:nvPr>
            <p:ph idx="1"/>
          </p:nvPr>
        </p:nvSpPr>
        <p:spPr/>
        <p:txBody>
          <a:bodyPr>
            <a:noAutofit/>
          </a:bodyPr>
          <a:lstStyle/>
          <a:p>
            <a:r>
              <a:rPr lang="en-US" sz="3000" b="1" dirty="0"/>
              <a:t>This is what parenting is all about. Conscientious parents spend long hours studying the Scriptures to prepare themselves for the task of teaching their children. It is they who must combat the atheistic, humanistic value system that grows out of the evolutionary hypothesis and denies basic biblical morality and ethics. Over and over and over, as this text indicates, father and mothers must drill, instill and fill their offspring with the scriptural message of righteousness.</a:t>
            </a:r>
          </a:p>
        </p:txBody>
      </p:sp>
    </p:spTree>
    <p:extLst>
      <p:ext uri="{BB962C8B-B14F-4D97-AF65-F5344CB8AC3E}">
        <p14:creationId xmlns:p14="http://schemas.microsoft.com/office/powerpoint/2010/main" val="36442664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381000" y="457200"/>
            <a:ext cx="8382000" cy="4525963"/>
          </a:xfrm>
        </p:spPr>
        <p:txBody>
          <a:bodyPr>
            <a:noAutofit/>
          </a:bodyPr>
          <a:lstStyle/>
          <a:p>
            <a:r>
              <a:rPr lang="en-US" sz="3000" b="1" dirty="0"/>
              <a:t>A steady diet of daily Bible study and prayer must be an integral part of family life. At the supper table, around the coffee table, before the fireplace, in the automobile the Scriptures must be read, analyzed, and applied. If children are to remain free from the garbage of secular values, parents must shut off the TV, bow in prayer with them, open the Bible, and take a little time each evening to teach them some spiritual truth. Do it, daddy and mama, when the children are babes and as adolescents they won’t be embarrassed by it and it won’t seem like “church stuff” that is out of place in the home.</a:t>
            </a:r>
            <a:endParaRPr lang="en-US" sz="3000" dirty="0"/>
          </a:p>
        </p:txBody>
      </p:sp>
    </p:spTree>
    <p:extLst>
      <p:ext uri="{BB962C8B-B14F-4D97-AF65-F5344CB8AC3E}">
        <p14:creationId xmlns:p14="http://schemas.microsoft.com/office/powerpoint/2010/main" val="1061830696"/>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274638"/>
            <a:ext cx="8229600" cy="1143000"/>
          </a:xfrm>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Autofit/>
          </a:bodyPr>
          <a:lstStyle/>
          <a:p>
            <a:r>
              <a:rPr lang="en-US" sz="3400" b="1" dirty="0">
                <a:solidFill>
                  <a:srgbClr val="C00000"/>
                </a:solidFill>
              </a:rPr>
              <a:t>We need to rise up &amp; build godly children!</a:t>
            </a:r>
          </a:p>
          <a:p>
            <a:pPr lvl="1"/>
            <a:endParaRPr lang="en-US" sz="1000" b="1" dirty="0"/>
          </a:p>
          <a:p>
            <a:pPr lvl="1"/>
            <a:r>
              <a:rPr lang="en-US" sz="3000" b="1" dirty="0"/>
              <a:t>Command them to keep the way of the Lord and do righteousness (Gen. 18:19).</a:t>
            </a:r>
          </a:p>
          <a:p>
            <a:pPr lvl="2"/>
            <a:endParaRPr lang="en-US" sz="1200" b="1" dirty="0"/>
          </a:p>
          <a:p>
            <a:pPr lvl="1"/>
            <a:r>
              <a:rPr lang="en-US" sz="3000" b="1" dirty="0"/>
              <a:t>Train our children up in the way they should go (Prov. 22:6, 15; 13:24; 29:15, 17; Eph. 6:1-4; Col. 3:20).</a:t>
            </a:r>
          </a:p>
          <a:p>
            <a:pPr lvl="2"/>
            <a:endParaRPr lang="en-US" sz="1200" b="1" dirty="0"/>
          </a:p>
          <a:p>
            <a:pPr lvl="1"/>
            <a:r>
              <a:rPr lang="en-US" sz="3000" b="1" dirty="0"/>
              <a:t>Diligently teach our children the Word of God (Deut. 6:6-9; 2 Tim. 1:5; 3:14-15).</a:t>
            </a:r>
            <a:endParaRPr lang="en-US" dirty="0"/>
          </a:p>
        </p:txBody>
      </p:sp>
    </p:spTree>
    <p:extLst>
      <p:ext uri="{BB962C8B-B14F-4D97-AF65-F5344CB8AC3E}">
        <p14:creationId xmlns:p14="http://schemas.microsoft.com/office/powerpoint/2010/main" val="290027519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6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posing for the camera&#10;&#10;Description automatically generated">
            <a:extLst>
              <a:ext uri="{FF2B5EF4-FFF2-40B4-BE49-F238E27FC236}">
                <a16:creationId xmlns:a16="http://schemas.microsoft.com/office/drawing/2014/main" id="{7A79B411-6587-4CFC-B3F1-04E1BF705AA8}"/>
              </a:ext>
            </a:extLst>
          </p:cNvPr>
          <p:cNvPicPr>
            <a:picLocks noChangeAspect="1"/>
          </p:cNvPicPr>
          <p:nvPr/>
        </p:nvPicPr>
        <p:blipFill>
          <a:blip r:embed="rId2"/>
          <a:stretch>
            <a:fillRect/>
          </a:stretch>
        </p:blipFill>
        <p:spPr>
          <a:xfrm>
            <a:off x="2712656" y="643467"/>
            <a:ext cx="3718686" cy="5571066"/>
          </a:xfrm>
          <a:prstGeom prst="rect">
            <a:avLst/>
          </a:prstGeom>
        </p:spPr>
      </p:pic>
    </p:spTree>
    <p:extLst>
      <p:ext uri="{BB962C8B-B14F-4D97-AF65-F5344CB8AC3E}">
        <p14:creationId xmlns:p14="http://schemas.microsoft.com/office/powerpoint/2010/main" val="53384044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Autofit/>
          </a:bodyPr>
          <a:lstStyle/>
          <a:p>
            <a:r>
              <a:rPr lang="en-US" sz="4000" b="1" dirty="0">
                <a:solidFill>
                  <a:srgbClr val="C00000"/>
                </a:solidFill>
                <a:latin typeface="Cambria" panose="02040503050406030204" pitchFamily="18" charset="0"/>
              </a:rPr>
              <a:t>Family Life: A Biblical Perspective</a:t>
            </a:r>
            <a:br>
              <a:rPr lang="en-US" sz="3600" b="1" dirty="0"/>
            </a:br>
            <a:r>
              <a:rPr lang="en-US" sz="3200" b="1" dirty="0"/>
              <a:t>by L.A. Stauffer, pp. 53-54</a:t>
            </a:r>
            <a:endParaRPr lang="en-US" sz="4000" dirty="0"/>
          </a:p>
        </p:txBody>
      </p:sp>
      <p:sp>
        <p:nvSpPr>
          <p:cNvPr id="6" name="Content Placeholder 5"/>
          <p:cNvSpPr>
            <a:spLocks noGrp="1"/>
          </p:cNvSpPr>
          <p:nvPr>
            <p:ph idx="1"/>
          </p:nvPr>
        </p:nvSpPr>
        <p:spPr>
          <a:xfrm>
            <a:off x="152400" y="1600200"/>
            <a:ext cx="8763000" cy="4525963"/>
          </a:xfrm>
        </p:spPr>
        <p:txBody>
          <a:bodyPr>
            <a:noAutofit/>
          </a:bodyPr>
          <a:lstStyle/>
          <a:p>
            <a:r>
              <a:rPr lang="en-US" b="1" dirty="0">
                <a:solidFill>
                  <a:srgbClr val="C00000"/>
                </a:solidFill>
              </a:rPr>
              <a:t>Love your children </a:t>
            </a:r>
            <a:r>
              <a:rPr lang="en-US" b="1" dirty="0"/>
              <a:t>(Titus 2:3-4)</a:t>
            </a:r>
          </a:p>
          <a:p>
            <a:pPr lvl="1"/>
            <a:r>
              <a:rPr lang="en-US" b="1" dirty="0"/>
              <a:t>“Love in its purest form is attention: playing with the child, listening to him, answering his questions, taking him to the store, buying his favorite treat, helping him with homework, showing interest in his hobbies, expressing feelings for him, telling him he is important, commending his worthy deeds, rebuking him in tenderness and firmness for his mistakes. Love is saying to children by teaching and actions that they are no bother, that they are important  and father and mother like having them around.”</a:t>
            </a:r>
          </a:p>
        </p:txBody>
      </p:sp>
    </p:spTree>
    <p:extLst>
      <p:ext uri="{BB962C8B-B14F-4D97-AF65-F5344CB8AC3E}">
        <p14:creationId xmlns:p14="http://schemas.microsoft.com/office/powerpoint/2010/main" val="19122068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Nehemiah 2:17-18</a:t>
            </a:r>
          </a:p>
        </p:txBody>
      </p:sp>
      <p:sp>
        <p:nvSpPr>
          <p:cNvPr id="6" name="Content Placeholder 5"/>
          <p:cNvSpPr>
            <a:spLocks noGrp="1"/>
          </p:cNvSpPr>
          <p:nvPr>
            <p:ph idx="1"/>
          </p:nvPr>
        </p:nvSpPr>
        <p:spPr/>
        <p:txBody>
          <a:bodyPr>
            <a:noAutofit/>
          </a:bodyPr>
          <a:lstStyle/>
          <a:p>
            <a:r>
              <a:rPr lang="en-US" sz="3000" b="1" dirty="0">
                <a:solidFill>
                  <a:srgbClr val="C00000"/>
                </a:solidFill>
              </a:rPr>
              <a:t>17</a:t>
            </a:r>
            <a:r>
              <a:rPr lang="en-US" sz="3000" b="1" dirty="0"/>
              <a:t> Then I said to them, “You see the distress that we are in, how Jerusalem lies waste, and its gates are burned with fire. Come and let us build the wall of Jerusalem, that we may no longer be a reproach.”</a:t>
            </a:r>
          </a:p>
          <a:p>
            <a:endParaRPr lang="en-US" sz="1050" b="1" dirty="0"/>
          </a:p>
          <a:p>
            <a:r>
              <a:rPr lang="en-US" sz="3000" b="1" dirty="0">
                <a:solidFill>
                  <a:srgbClr val="C00000"/>
                </a:solidFill>
              </a:rPr>
              <a:t>18</a:t>
            </a:r>
            <a:r>
              <a:rPr lang="en-US" sz="3000" b="1" dirty="0"/>
              <a:t> And I told them of the hand of my God which had been good upon me, and also of the king's words that he had spoken to me. So they said, “</a:t>
            </a:r>
            <a:r>
              <a:rPr lang="en-US" sz="3000" b="1" dirty="0">
                <a:solidFill>
                  <a:srgbClr val="C00000"/>
                </a:solidFill>
              </a:rPr>
              <a:t>Let us rise up and build.</a:t>
            </a:r>
            <a:r>
              <a:rPr lang="en-US" sz="3000" b="1" dirty="0"/>
              <a:t>” Then they set their hands to this good work.</a:t>
            </a:r>
          </a:p>
          <a:p>
            <a:endParaRPr lang="en-US" dirty="0"/>
          </a:p>
        </p:txBody>
      </p:sp>
    </p:spTree>
    <p:extLst>
      <p:ext uri="{BB962C8B-B14F-4D97-AF65-F5344CB8AC3E}">
        <p14:creationId xmlns:p14="http://schemas.microsoft.com/office/powerpoint/2010/main" val="34856674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Joshua 24:15</a:t>
            </a:r>
          </a:p>
        </p:txBody>
      </p:sp>
      <p:sp>
        <p:nvSpPr>
          <p:cNvPr id="6" name="Content Placeholder 5"/>
          <p:cNvSpPr>
            <a:spLocks noGrp="1"/>
          </p:cNvSpPr>
          <p:nvPr>
            <p:ph idx="1"/>
          </p:nvPr>
        </p:nvSpPr>
        <p:spPr/>
        <p:txBody>
          <a:bodyPr>
            <a:noAutofit/>
          </a:bodyPr>
          <a:lstStyle/>
          <a:p>
            <a:r>
              <a:rPr lang="en-US" sz="3600" b="1" dirty="0"/>
              <a:t>“And if it seems evil to you to serve the LORD, choose for yourselves this day whom you will serve, whether the gods which your fathers served that were on the other side of the River, or the gods of the Amorites, in whose land you dwell. </a:t>
            </a:r>
            <a:r>
              <a:rPr lang="en-US" sz="4000" b="1" dirty="0">
                <a:solidFill>
                  <a:srgbClr val="C00000"/>
                </a:solidFill>
              </a:rPr>
              <a:t>But as for me and my house, we will serve the LORD</a:t>
            </a:r>
            <a:r>
              <a:rPr lang="en-US" sz="3600" b="1" dirty="0"/>
              <a:t>.”</a:t>
            </a:r>
          </a:p>
        </p:txBody>
      </p:sp>
    </p:spTree>
    <p:extLst>
      <p:ext uri="{BB962C8B-B14F-4D97-AF65-F5344CB8AC3E}">
        <p14:creationId xmlns:p14="http://schemas.microsoft.com/office/powerpoint/2010/main" val="21320957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ics of godly famil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50284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s of godly famil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67568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cs of godly families"/>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4" name="Content Placeholder 3"/>
          <p:cNvSpPr>
            <a:spLocks noGrp="1"/>
          </p:cNvSpPr>
          <p:nvPr>
            <p:ph idx="1"/>
          </p:nvPr>
        </p:nvSpPr>
        <p:spPr>
          <a:xfrm>
            <a:off x="304800" y="1600200"/>
            <a:ext cx="8610600" cy="4525963"/>
          </a:xfrm>
        </p:spPr>
        <p:txBody>
          <a:bodyPr>
            <a:noAutofit/>
          </a:bodyPr>
          <a:lstStyle/>
          <a:p>
            <a:r>
              <a:rPr lang="en-US" b="1" i="1" dirty="0"/>
              <a:t>“Unless the LORD builds the house, they labor in vain who build it” </a:t>
            </a:r>
            <a:r>
              <a:rPr lang="en-US" b="1" dirty="0"/>
              <a:t>(Psalm 127:1).</a:t>
            </a:r>
          </a:p>
          <a:p>
            <a:pPr lvl="1"/>
            <a:endParaRPr lang="en-US" sz="1600" b="1" dirty="0"/>
          </a:p>
          <a:p>
            <a:pPr lvl="1"/>
            <a:r>
              <a:rPr lang="en-US" sz="3000" b="1" dirty="0"/>
              <a:t>From the very beginning, God built the home (Genesis 2:18-24; Matt. 19:3-6).</a:t>
            </a:r>
          </a:p>
          <a:p>
            <a:pPr lvl="2"/>
            <a:endParaRPr lang="en-US" sz="1400" b="1" dirty="0"/>
          </a:p>
          <a:p>
            <a:pPr lvl="2"/>
            <a:r>
              <a:rPr lang="en-US" sz="3000" b="1" dirty="0"/>
              <a:t>We need to rise up and </a:t>
            </a:r>
            <a:r>
              <a:rPr lang="en-US" sz="3000" b="1" dirty="0">
                <a:solidFill>
                  <a:srgbClr val="C00000"/>
                </a:solidFill>
              </a:rPr>
              <a:t>build godly marriages!</a:t>
            </a:r>
          </a:p>
          <a:p>
            <a:pPr lvl="2"/>
            <a:endParaRPr lang="en-US" sz="1600" b="1" dirty="0"/>
          </a:p>
          <a:p>
            <a:pPr lvl="2"/>
            <a:r>
              <a:rPr lang="en-US" sz="3000" b="1" dirty="0"/>
              <a:t>We need to rise up and </a:t>
            </a:r>
            <a:r>
              <a:rPr lang="en-US" sz="3000" b="1" dirty="0">
                <a:solidFill>
                  <a:srgbClr val="C00000"/>
                </a:solidFill>
              </a:rPr>
              <a:t>build godly children!</a:t>
            </a:r>
            <a:endParaRPr lang="en-US" dirty="0">
              <a:solidFill>
                <a:srgbClr val="C00000"/>
              </a:solidFill>
            </a:endParaRPr>
          </a:p>
        </p:txBody>
      </p:sp>
    </p:spTree>
    <p:extLst>
      <p:ext uri="{BB962C8B-B14F-4D97-AF65-F5344CB8AC3E}">
        <p14:creationId xmlns:p14="http://schemas.microsoft.com/office/powerpoint/2010/main" val="32287642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1000"/>
                                        <p:tgtEl>
                                          <p:spTgt spid="4">
                                            <p:txEl>
                                              <p:pRg st="6" end="6"/>
                                            </p:txEl>
                                          </p:spTgt>
                                        </p:tgtEl>
                                      </p:cBhvr>
                                    </p:animEffect>
                                    <p:anim calcmode="lin" valueType="num">
                                      <p:cBhvr>
                                        <p:cTn id="2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rmAutofit/>
          </a:bodyPr>
          <a:lstStyle/>
          <a:p>
            <a:r>
              <a:rPr lang="en-US" sz="3400" b="1" dirty="0">
                <a:solidFill>
                  <a:srgbClr val="C00000"/>
                </a:solidFill>
              </a:rPr>
              <a:t>We need to rise up &amp; build godly children!</a:t>
            </a:r>
          </a:p>
          <a:p>
            <a:pPr lvl="1"/>
            <a:endParaRPr lang="en-US" sz="1400" b="1" dirty="0"/>
          </a:p>
          <a:p>
            <a:pPr lvl="1"/>
            <a:r>
              <a:rPr lang="en-US" sz="3200" b="1" dirty="0"/>
              <a:t>Command our children to keep the way of the Lord, to do righteousness and justice (Gen. 18:19; Deut. 4:8-10).</a:t>
            </a:r>
          </a:p>
          <a:p>
            <a:pPr lvl="2"/>
            <a:endParaRPr lang="en-US" sz="1600" b="1" dirty="0"/>
          </a:p>
          <a:p>
            <a:pPr lvl="1"/>
            <a:r>
              <a:rPr lang="en-US" sz="3200" b="1" dirty="0"/>
              <a:t>Train our children up in the way they should go (Prov. 22:6).</a:t>
            </a:r>
            <a:endParaRPr lang="en-US" sz="700" b="1" dirty="0"/>
          </a:p>
          <a:p>
            <a:endParaRPr lang="en-US" b="1" dirty="0"/>
          </a:p>
        </p:txBody>
      </p:sp>
    </p:spTree>
    <p:extLst>
      <p:ext uri="{BB962C8B-B14F-4D97-AF65-F5344CB8AC3E}">
        <p14:creationId xmlns:p14="http://schemas.microsoft.com/office/powerpoint/2010/main" val="11082546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Autofit/>
          </a:bodyPr>
          <a:lstStyle/>
          <a:p>
            <a:r>
              <a:rPr lang="en-US" b="1" dirty="0">
                <a:solidFill>
                  <a:srgbClr val="C00000"/>
                </a:solidFill>
              </a:rPr>
              <a:t>Train Up a Child </a:t>
            </a:r>
            <a:r>
              <a:rPr lang="en-US" b="1" dirty="0"/>
              <a:t>(Proverbs 22:6)</a:t>
            </a:r>
          </a:p>
          <a:p>
            <a:endParaRPr lang="en-US" sz="600" b="1" dirty="0"/>
          </a:p>
          <a:p>
            <a:pPr lvl="1"/>
            <a:r>
              <a:rPr lang="en-US" sz="3000" b="1" dirty="0"/>
              <a:t>“Train up a child in the way he should go, and when he is old he will not depart from it.”</a:t>
            </a:r>
          </a:p>
          <a:p>
            <a:pPr lvl="1"/>
            <a:endParaRPr lang="en-US" sz="800" b="1" dirty="0"/>
          </a:p>
          <a:p>
            <a:pPr marL="1428750" lvl="2" indent="-514350">
              <a:buFont typeface="+mj-lt"/>
              <a:buAutoNum type="arabicPeriod"/>
            </a:pPr>
            <a:r>
              <a:rPr lang="en-US" sz="2800" b="1" dirty="0"/>
              <a:t>There is a way children should or ought to go (God’s teachings map out “the way”). </a:t>
            </a:r>
          </a:p>
          <a:p>
            <a:pPr marL="1428750" lvl="2" indent="-514350">
              <a:buFont typeface="+mj-lt"/>
              <a:buAutoNum type="arabicPeriod"/>
            </a:pPr>
            <a:endParaRPr lang="en-US" sz="600" b="1" dirty="0"/>
          </a:p>
          <a:p>
            <a:pPr marL="1428750" lvl="2" indent="-514350">
              <a:buFont typeface="+mj-lt"/>
              <a:buAutoNum type="arabicPeriod"/>
            </a:pPr>
            <a:r>
              <a:rPr lang="en-US" sz="2800" b="1" dirty="0"/>
              <a:t>Training is essential if children are to go the way they should.</a:t>
            </a:r>
          </a:p>
          <a:p>
            <a:pPr marL="1428750" lvl="2" indent="-514350">
              <a:buFont typeface="+mj-lt"/>
              <a:buAutoNum type="arabicPeriod"/>
            </a:pPr>
            <a:endParaRPr lang="en-US" sz="600" b="1" dirty="0"/>
          </a:p>
          <a:p>
            <a:pPr marL="1428750" lvl="2" indent="-514350">
              <a:buFont typeface="+mj-lt"/>
              <a:buAutoNum type="arabicPeriod"/>
            </a:pPr>
            <a:r>
              <a:rPr lang="en-US" sz="2800" b="1" dirty="0"/>
              <a:t>The most lasting impressions upon man are the trainings he received from his youth.</a:t>
            </a:r>
            <a:endParaRPr lang="en-US" sz="2600" b="1" dirty="0"/>
          </a:p>
        </p:txBody>
      </p:sp>
    </p:spTree>
    <p:extLst>
      <p:ext uri="{BB962C8B-B14F-4D97-AF65-F5344CB8AC3E}">
        <p14:creationId xmlns:p14="http://schemas.microsoft.com/office/powerpoint/2010/main" val="13727372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1000"/>
                                        <p:tgtEl>
                                          <p:spTgt spid="6">
                                            <p:txEl>
                                              <p:pRg st="4" end="4"/>
                                            </p:txEl>
                                          </p:spTgt>
                                        </p:tgtEl>
                                      </p:cBhvr>
                                    </p:animEffect>
                                    <p:anim calcmode="lin" valueType="num">
                                      <p:cBhvr>
                                        <p:cTn id="1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1000"/>
                                        <p:tgtEl>
                                          <p:spTgt spid="6">
                                            <p:txEl>
                                              <p:pRg st="6" end="6"/>
                                            </p:txEl>
                                          </p:spTgt>
                                        </p:tgtEl>
                                      </p:cBhvr>
                                    </p:animEffect>
                                    <p:anim calcmode="lin" valueType="num">
                                      <p:cBhvr>
                                        <p:cTn id="2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1000"/>
                                        <p:tgtEl>
                                          <p:spTgt spid="6">
                                            <p:txEl>
                                              <p:pRg st="8" end="8"/>
                                            </p:txEl>
                                          </p:spTgt>
                                        </p:tgtEl>
                                      </p:cBhvr>
                                    </p:animEffect>
                                    <p:anim calcmode="lin" valueType="num">
                                      <p:cBhvr>
                                        <p:cTn id="2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Autofit/>
          </a:bodyPr>
          <a:lstStyle/>
          <a:p>
            <a:r>
              <a:rPr lang="en-US" sz="3000" b="1" dirty="0">
                <a:solidFill>
                  <a:srgbClr val="C00000"/>
                </a:solidFill>
              </a:rPr>
              <a:t>Winning Early</a:t>
            </a:r>
          </a:p>
          <a:p>
            <a:endParaRPr lang="en-US" sz="800" b="1" dirty="0"/>
          </a:p>
          <a:p>
            <a:pPr lvl="1"/>
            <a:r>
              <a:rPr lang="en-US" sz="3000" b="1" dirty="0"/>
              <a:t>“When a parent loses the early confrontations with the child, the later conflicts become harder to win. The parent who never wins, who is too weak or too tired or too busy to win, is making a costly mistake that will come back to haunt him during the child’s adolescence. If you can’t make a five-year-old pick up his toys, it is unlikely that you will exercise any impressive degree of control</a:t>
            </a:r>
          </a:p>
        </p:txBody>
      </p:sp>
    </p:spTree>
    <p:extLst>
      <p:ext uri="{BB962C8B-B14F-4D97-AF65-F5344CB8AC3E}">
        <p14:creationId xmlns:p14="http://schemas.microsoft.com/office/powerpoint/2010/main" val="17703243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Autofit/>
          </a:bodyPr>
          <a:lstStyle/>
          <a:p>
            <a:r>
              <a:rPr lang="en-US" sz="3000" b="1" dirty="0">
                <a:solidFill>
                  <a:srgbClr val="C00000"/>
                </a:solidFill>
              </a:rPr>
              <a:t>Winning Early</a:t>
            </a:r>
          </a:p>
          <a:p>
            <a:endParaRPr lang="en-US" sz="1000" b="1" dirty="0"/>
          </a:p>
          <a:p>
            <a:pPr lvl="1"/>
            <a:r>
              <a:rPr lang="en-US" sz="3000" b="1" dirty="0"/>
              <a:t>during his adolescence, the most defiant time of life. It is important to understand that adolescence is a condensation or composite of all the training and behavior that has gone before. Any unsettled matter in the first twelve years is likely to fester and erupt during adolescence.” </a:t>
            </a:r>
          </a:p>
          <a:p>
            <a:pPr lvl="1"/>
            <a:endParaRPr lang="en-US" sz="1000" b="1" dirty="0"/>
          </a:p>
          <a:p>
            <a:pPr lvl="2"/>
            <a:r>
              <a:rPr lang="en-US" sz="2800" b="1" dirty="0"/>
              <a:t>James C. Dobson, </a:t>
            </a:r>
            <a:r>
              <a:rPr lang="en-US" sz="2800" b="1" i="1" dirty="0"/>
              <a:t>Dare to Discipline</a:t>
            </a:r>
            <a:r>
              <a:rPr lang="en-US" sz="2800" b="1" dirty="0"/>
              <a:t>, p. 33</a:t>
            </a:r>
            <a:endParaRPr lang="en-US" sz="2800" b="1" i="1" dirty="0"/>
          </a:p>
        </p:txBody>
      </p:sp>
    </p:spTree>
    <p:extLst>
      <p:ext uri="{BB962C8B-B14F-4D97-AF65-F5344CB8AC3E}">
        <p14:creationId xmlns:p14="http://schemas.microsoft.com/office/powerpoint/2010/main" val="242732650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b="1" dirty="0">
                <a:solidFill>
                  <a:srgbClr val="C00000"/>
                </a:solidFill>
                <a:latin typeface="Cambria" panose="02040503050406030204" pitchFamily="18" charset="0"/>
              </a:rPr>
              <a:t>Building Godly Families</a:t>
            </a:r>
          </a:p>
        </p:txBody>
      </p:sp>
      <p:sp>
        <p:nvSpPr>
          <p:cNvPr id="6" name="Content Placeholder 5"/>
          <p:cNvSpPr>
            <a:spLocks noGrp="1"/>
          </p:cNvSpPr>
          <p:nvPr>
            <p:ph idx="1"/>
          </p:nvPr>
        </p:nvSpPr>
        <p:spPr/>
        <p:txBody>
          <a:bodyPr>
            <a:normAutofit/>
          </a:bodyPr>
          <a:lstStyle/>
          <a:p>
            <a:r>
              <a:rPr lang="en-US" sz="2800" b="1" dirty="0"/>
              <a:t>“He who spares his rod hates his son, but he who loves him </a:t>
            </a:r>
            <a:r>
              <a:rPr lang="en-US" sz="2800" b="1" dirty="0">
                <a:solidFill>
                  <a:srgbClr val="C00000"/>
                </a:solidFill>
              </a:rPr>
              <a:t>disciplines him promptly</a:t>
            </a:r>
            <a:r>
              <a:rPr lang="en-US" sz="2800" b="1" dirty="0"/>
              <a:t>” (Prov. 13:24).</a:t>
            </a:r>
          </a:p>
          <a:p>
            <a:endParaRPr lang="en-US" sz="1400" b="1" dirty="0"/>
          </a:p>
          <a:p>
            <a:r>
              <a:rPr lang="en-US" sz="2800" b="1" dirty="0"/>
              <a:t>“Foolishness is bound up in the heart of a child; the </a:t>
            </a:r>
            <a:r>
              <a:rPr lang="en-US" sz="2800" b="1" dirty="0">
                <a:solidFill>
                  <a:srgbClr val="C00000"/>
                </a:solidFill>
              </a:rPr>
              <a:t>rod of correction </a:t>
            </a:r>
            <a:r>
              <a:rPr lang="en-US" sz="2800" b="1" dirty="0"/>
              <a:t>will drive it far from him” (22:15).</a:t>
            </a:r>
          </a:p>
          <a:p>
            <a:endParaRPr lang="en-US" sz="1400" b="1" dirty="0"/>
          </a:p>
          <a:p>
            <a:r>
              <a:rPr lang="en-US" sz="2800" b="1" dirty="0"/>
              <a:t>“The </a:t>
            </a:r>
            <a:r>
              <a:rPr lang="en-US" sz="2800" b="1" dirty="0">
                <a:solidFill>
                  <a:srgbClr val="C00000"/>
                </a:solidFill>
              </a:rPr>
              <a:t>rod and rebuke </a:t>
            </a:r>
            <a:r>
              <a:rPr lang="en-US" sz="2800" b="1" dirty="0"/>
              <a:t>give wisdom, but a child left to himself brings shame to his mother…</a:t>
            </a:r>
            <a:r>
              <a:rPr lang="en-US" sz="2800" b="1" dirty="0">
                <a:solidFill>
                  <a:srgbClr val="C00000"/>
                </a:solidFill>
              </a:rPr>
              <a:t>Correct</a:t>
            </a:r>
            <a:r>
              <a:rPr lang="en-US" sz="2800" b="1" dirty="0"/>
              <a:t> your son, and he will give you rest; yes, he will give delight to your soul” (Proverbs 29:15, 17).</a:t>
            </a:r>
          </a:p>
        </p:txBody>
      </p:sp>
    </p:spTree>
    <p:extLst>
      <p:ext uri="{BB962C8B-B14F-4D97-AF65-F5344CB8AC3E}">
        <p14:creationId xmlns:p14="http://schemas.microsoft.com/office/powerpoint/2010/main" val="16348984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1531</Words>
  <Application>Microsoft Office PowerPoint</Application>
  <PresentationFormat>On-screen Show (4:3)</PresentationFormat>
  <Paragraphs>88</Paragraphs>
  <Slides>21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PowerPoint Presentation</vt:lpstr>
      <vt:lpstr>Nehemiah 2:17-18</vt:lpstr>
      <vt:lpstr>PowerPoint Presentation</vt:lpstr>
      <vt:lpstr>Building Godly Families</vt:lpstr>
      <vt:lpstr>Building Godly Families</vt:lpstr>
      <vt:lpstr>Building Godly Families</vt:lpstr>
      <vt:lpstr>Building Godly Families</vt:lpstr>
      <vt:lpstr>Building Godly Families</vt:lpstr>
      <vt:lpstr>Building Godly Families</vt:lpstr>
      <vt:lpstr>Building Godly Families</vt:lpstr>
      <vt:lpstr>Holding Mom’s Hand by Harry Osborne (FB Post 4/22/15)</vt:lpstr>
      <vt:lpstr>PowerPoint Presentation</vt:lpstr>
      <vt:lpstr>PowerPoint Presentation</vt:lpstr>
      <vt:lpstr>Building Godly Families</vt:lpstr>
      <vt:lpstr>Family Life: A Biblical Perspective by L.A. Stauffer, p. 56</vt:lpstr>
      <vt:lpstr>PowerPoint Presentation</vt:lpstr>
      <vt:lpstr>Building Godly Families</vt:lpstr>
      <vt:lpstr>PowerPoint Presentation</vt:lpstr>
      <vt:lpstr>Family Life: A Biblical Perspective by L.A. Stauffer, pp. 53-54</vt:lpstr>
      <vt:lpstr>Joshua 24:15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Flowers</dc:creator>
  <cp:lastModifiedBy>Jesse Flowers</cp:lastModifiedBy>
  <cp:revision>2</cp:revision>
  <dcterms:created xsi:type="dcterms:W3CDTF">2019-02-26T14:19:50Z</dcterms:created>
  <dcterms:modified xsi:type="dcterms:W3CDTF">2019-02-26T15:05:59Z</dcterms:modified>
</cp:coreProperties>
</file>